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notesMasterIdLst>
    <p:notesMasterId r:id="rId80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9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61" r:id="rId78"/>
    <p:sldId id="362" r:id="rId7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6"/>
    <p:restoredTop sz="94714"/>
  </p:normalViewPr>
  <p:slideViewPr>
    <p:cSldViewPr>
      <p:cViewPr varScale="1">
        <p:scale>
          <a:sx n="182" d="100"/>
          <a:sy n="182" d="100"/>
        </p:scale>
        <p:origin x="1592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2907D-A42B-0D46-860E-1B0D98A26C9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41CC7-34EA-4540-BDD2-BF8DE16D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FF79-339A-AA5E-4C71-489522EDF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CB6E9-B83E-A990-A8EF-E3708AAEF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CB7D4-63CD-D872-E12B-66C3A11B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0A95-7E7A-93D1-7715-2BA4A67A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04DAD-E4D9-211B-635F-AD0E9053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1917533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1938-71D1-B716-8CB4-95828978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AF013-2EC8-F91E-0490-AEBBA599A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5E758-B2C3-6D1E-C69D-A3EA4800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1218F-D3CF-ED2A-8B06-73E74D2A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BC74-F0E5-D71B-D65B-059C4994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750151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788B6-8F9D-275F-FED6-7342587F5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D4C46-30B2-D2DF-BAE2-C8BC6BE72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F7F3-9D2F-C83B-EFAF-34ECBD04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6E6C6-D8A8-BE9C-3750-7CC02704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C9939-B804-4119-3E5E-FD55E0A7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248846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0984" y="87404"/>
            <a:ext cx="8662030" cy="6332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Lecture</a:t>
            </a:r>
            <a:r>
              <a:rPr spc="-35" dirty="0"/>
              <a:t> </a:t>
            </a:r>
            <a:r>
              <a:rPr dirty="0"/>
              <a:t>10</a:t>
            </a:r>
            <a:r>
              <a:rPr spc="-35" dirty="0"/>
              <a:t> </a:t>
            </a:r>
            <a:r>
              <a:rPr spc="-50" dirty="0"/>
              <a:t>-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50"/>
              </a:lnSpc>
            </a:pPr>
            <a:r>
              <a:rPr sz="3000" baseline="1388" dirty="0"/>
              <a:t>Lecture</a:t>
            </a:r>
            <a:r>
              <a:rPr sz="3000" spc="-37" baseline="1388" dirty="0"/>
              <a:t> </a:t>
            </a:r>
            <a:r>
              <a:rPr sz="3000" baseline="1388" dirty="0"/>
              <a:t>10</a:t>
            </a:r>
            <a:r>
              <a:rPr sz="3000" spc="-30" baseline="1388" dirty="0"/>
              <a:t> </a:t>
            </a:r>
            <a:r>
              <a:rPr sz="3000" baseline="1388" dirty="0"/>
              <a:t>-</a:t>
            </a:r>
            <a:r>
              <a:rPr sz="3000" spc="284" baseline="1388" dirty="0"/>
              <a:t> </a:t>
            </a:r>
            <a:fld id="{81D60167-4931-47E6-BA6A-407CBD079E47}" type="slidenum">
              <a:rPr sz="1800" spc="-60" dirty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942519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Lecture</a:t>
            </a:r>
            <a:r>
              <a:rPr spc="-35" dirty="0"/>
              <a:t> </a:t>
            </a:r>
            <a:r>
              <a:rPr dirty="0"/>
              <a:t>10</a:t>
            </a:r>
            <a:r>
              <a:rPr spc="-35" dirty="0"/>
              <a:t> </a:t>
            </a:r>
            <a:r>
              <a:rPr spc="-50" dirty="0"/>
              <a:t>-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spc="-2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50"/>
              </a:lnSpc>
            </a:pPr>
            <a:r>
              <a:rPr sz="3000" baseline="1388" dirty="0"/>
              <a:t>Lecture</a:t>
            </a:r>
            <a:r>
              <a:rPr sz="3000" spc="-37" baseline="1388" dirty="0"/>
              <a:t> </a:t>
            </a:r>
            <a:r>
              <a:rPr sz="3000" baseline="1388" dirty="0"/>
              <a:t>10</a:t>
            </a:r>
            <a:r>
              <a:rPr sz="3000" spc="-30" baseline="1388" dirty="0"/>
              <a:t> </a:t>
            </a:r>
            <a:r>
              <a:rPr sz="3000" baseline="1388" dirty="0"/>
              <a:t>-</a:t>
            </a:r>
            <a:r>
              <a:rPr sz="3000" spc="284" baseline="1388" dirty="0"/>
              <a:t> </a:t>
            </a:r>
            <a:fld id="{81D60167-4931-47E6-BA6A-407CBD079E47}" type="slidenum">
              <a:rPr sz="1800" spc="-60" dirty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3166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C39A-94E5-E7FF-8A32-127AF2E2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6FE50-CE65-EBE1-3C1D-479EA40E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6CD4-783B-5E84-3314-D8B82B8B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3956-0907-CCA2-6A72-6D580631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86987-0E57-A281-1A03-ACA48C35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28881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3E28-AC15-1CE0-AB83-B35C68D0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D8F01-B83B-3166-CFE1-CA63DCF2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397B-1E59-CD34-E8EC-3BAE2FB6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64FD1-8A22-0EAD-B808-008180E92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861CE-A1A1-5486-4309-D2FBFC46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1156860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5DAF-8B68-E9EC-B309-D3263DDD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6FEB-DD38-BE8A-24E9-D3FBF4C0C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2813F-690E-CF19-8AD4-2BF86F1CB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676F8-9BB9-63FF-88DB-03570679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A6CC5-93F1-3A92-1BDB-2B188D2B3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530C9-1F75-AFD3-8097-33EC5E8D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465271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AD68-D5E0-B94A-7CFB-212131F3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9C8EA-A77A-E707-5E03-27DA8A751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592A4-D685-7278-76C8-D19ED3D04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698E3-8FC0-3082-EF34-F424CE36E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2AACE-B192-7A51-5575-7A4A4E7CA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4BB47-818C-A4B5-7FBF-4CF2CCB4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1D9A9-702E-D8E4-B446-7A96B908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EA47B-3968-D79F-A165-79443691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177616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2A3A-DC59-F01B-952E-33E702B0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05F84-E186-4117-AD5F-06A233A94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95D37-014B-D439-E37E-58B15917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A35C7-DD6B-E4DF-DC17-33A8ED2C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076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F9B69-E4D7-F6D8-8724-86D34F3D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928E71-E99D-F863-8906-1237576F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B6B1E-CBC7-9C18-F8D2-73C02A91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41622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388C-7BA6-9332-169E-F815688F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5CBB-BD8A-9F46-767E-1982913C3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31DB2-E6C1-A743-B606-4D33F55D4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9DEE9-8E14-1A97-4C77-27D9C3FEE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4CCEA-3C4B-C1A4-03AA-FC85C65F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274D6-7494-5B8D-AD44-5ED331A9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243419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CC35-E640-B75F-E024-09E2815C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23269-F70D-0D99-6330-957E9A9B7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08DFC-C7F5-E134-81EE-61CDA3003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CEDE1-53D2-DB51-8B4A-4AF41FC0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66EEC-2B64-B5C5-240B-AB0304C8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1E411-5EC1-C0E3-8C4B-BF804A31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951191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8A2BC-087F-1DDA-DBE6-893ECA7ED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44614-B3AF-0373-E10A-BF25B116B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A0B5-1454-6D0E-7A56-3EFA8A89B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10"/>
              <a:t>Fei-Fei Li, Yunzhu Li,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BB2A7-BA03-9716-BE4E-C4A4E1BE9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/>
              <a:t>Lecture</a:t>
            </a:r>
            <a:r>
              <a:rPr lang="en-US" spc="-35"/>
              <a:t> </a:t>
            </a:r>
            <a:r>
              <a:rPr lang="en-US"/>
              <a:t>10</a:t>
            </a:r>
            <a:r>
              <a:rPr lang="en-US" spc="-35"/>
              <a:t> </a:t>
            </a:r>
            <a:r>
              <a:rPr lang="en-US" spc="-50"/>
              <a:t>-</a:t>
            </a:r>
            <a:endParaRPr lang="en-US" spc="-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88947-F7E3-1697-B989-449098821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350"/>
              </a:lnSpc>
            </a:pPr>
            <a:r>
              <a:rPr lang="en-US" sz="3000" baseline="1388"/>
              <a:t>Lecture</a:t>
            </a:r>
            <a:r>
              <a:rPr lang="en-US" sz="3000" spc="-37" baseline="1388"/>
              <a:t> </a:t>
            </a:r>
            <a:r>
              <a:rPr lang="en-US" sz="3000" baseline="1388"/>
              <a:t>10</a:t>
            </a:r>
            <a:r>
              <a:rPr lang="en-US" sz="3000" spc="-30" baseline="1388"/>
              <a:t> </a:t>
            </a:r>
            <a:r>
              <a:rPr lang="en-US" sz="3000" baseline="1388"/>
              <a:t>-</a:t>
            </a:r>
            <a:r>
              <a:rPr lang="en-US" sz="3000" spc="284" baseline="1388"/>
              <a:t> </a:t>
            </a:r>
            <a:fld id="{81D60167-4931-47E6-BA6A-407CBD079E47}" type="slidenum">
              <a:rPr sz="1800" spc="-60" smtClean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27764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jpg"/><Relationship Id="rId7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3.png"/><Relationship Id="rId4" Type="http://schemas.openxmlformats.org/officeDocument/2006/relationships/image" Target="../media/image14.jp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jpg"/><Relationship Id="rId7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3.png"/><Relationship Id="rId4" Type="http://schemas.openxmlformats.org/officeDocument/2006/relationships/image" Target="../media/image14.jp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jpg"/><Relationship Id="rId7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3.png"/><Relationship Id="rId4" Type="http://schemas.openxmlformats.org/officeDocument/2006/relationships/image" Target="../media/image14.jp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3.jp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40.png"/><Relationship Id="rId5" Type="http://schemas.openxmlformats.org/officeDocument/2006/relationships/image" Target="../media/image15.jpg"/><Relationship Id="rId10" Type="http://schemas.openxmlformats.org/officeDocument/2006/relationships/image" Target="../media/image41.png"/><Relationship Id="rId4" Type="http://schemas.openxmlformats.org/officeDocument/2006/relationships/image" Target="../media/image14.jpg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40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40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4.jpg"/><Relationship Id="rId7" Type="http://schemas.openxmlformats.org/officeDocument/2006/relationships/image" Target="../media/image98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3" Type="http://schemas.openxmlformats.org/officeDocument/2006/relationships/image" Target="../media/image102.png"/><Relationship Id="rId7" Type="http://schemas.openxmlformats.org/officeDocument/2006/relationships/image" Target="../media/image106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jpg"/><Relationship Id="rId5" Type="http://schemas.openxmlformats.org/officeDocument/2006/relationships/image" Target="../media/image104.png"/><Relationship Id="rId10" Type="http://schemas.openxmlformats.org/officeDocument/2006/relationships/image" Target="../media/image109.jpg"/><Relationship Id="rId4" Type="http://schemas.openxmlformats.org/officeDocument/2006/relationships/image" Target="../media/image103.jpg"/><Relationship Id="rId9" Type="http://schemas.openxmlformats.org/officeDocument/2006/relationships/image" Target="../media/image10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9.jpg"/><Relationship Id="rId26" Type="http://schemas.openxmlformats.org/officeDocument/2006/relationships/image" Target="../media/image137.png"/><Relationship Id="rId39" Type="http://schemas.openxmlformats.org/officeDocument/2006/relationships/image" Target="../media/image150.png"/><Relationship Id="rId21" Type="http://schemas.openxmlformats.org/officeDocument/2006/relationships/image" Target="../media/image132.png"/><Relationship Id="rId34" Type="http://schemas.openxmlformats.org/officeDocument/2006/relationships/image" Target="../media/image145.png"/><Relationship Id="rId7" Type="http://schemas.openxmlformats.org/officeDocument/2006/relationships/image" Target="../media/image118.jpg"/><Relationship Id="rId12" Type="http://schemas.openxmlformats.org/officeDocument/2006/relationships/image" Target="../media/image123.png"/><Relationship Id="rId17" Type="http://schemas.openxmlformats.org/officeDocument/2006/relationships/image" Target="../media/image128.jpg"/><Relationship Id="rId25" Type="http://schemas.openxmlformats.org/officeDocument/2006/relationships/image" Target="../media/image136.png"/><Relationship Id="rId33" Type="http://schemas.openxmlformats.org/officeDocument/2006/relationships/image" Target="../media/image144.png"/><Relationship Id="rId38" Type="http://schemas.openxmlformats.org/officeDocument/2006/relationships/image" Target="../media/image149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20" Type="http://schemas.openxmlformats.org/officeDocument/2006/relationships/image" Target="../media/image131.jp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11" Type="http://schemas.openxmlformats.org/officeDocument/2006/relationships/image" Target="../media/image122.jp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37" Type="http://schemas.openxmlformats.org/officeDocument/2006/relationships/image" Target="../media/image148.png"/><Relationship Id="rId5" Type="http://schemas.openxmlformats.org/officeDocument/2006/relationships/image" Target="../media/image116.jp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36" Type="http://schemas.openxmlformats.org/officeDocument/2006/relationships/image" Target="../media/image147.png"/><Relationship Id="rId10" Type="http://schemas.openxmlformats.org/officeDocument/2006/relationships/image" Target="../media/image121.jpg"/><Relationship Id="rId19" Type="http://schemas.openxmlformats.org/officeDocument/2006/relationships/image" Target="../media/image130.jpg"/><Relationship Id="rId31" Type="http://schemas.openxmlformats.org/officeDocument/2006/relationships/image" Target="../media/image142.png"/><Relationship Id="rId4" Type="http://schemas.openxmlformats.org/officeDocument/2006/relationships/image" Target="../media/image115.jpg"/><Relationship Id="rId9" Type="http://schemas.openxmlformats.org/officeDocument/2006/relationships/image" Target="../media/image120.jp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Relationship Id="rId8" Type="http://schemas.openxmlformats.org/officeDocument/2006/relationships/image" Target="../media/image119.jpg"/><Relationship Id="rId3" Type="http://schemas.openxmlformats.org/officeDocument/2006/relationships/image" Target="../media/image114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55.png"/><Relationship Id="rId7" Type="http://schemas.openxmlformats.org/officeDocument/2006/relationships/image" Target="../media/image159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g"/><Relationship Id="rId11" Type="http://schemas.openxmlformats.org/officeDocument/2006/relationships/image" Target="../media/image163.jpg"/><Relationship Id="rId5" Type="http://schemas.openxmlformats.org/officeDocument/2006/relationships/image" Target="../media/image157.jpg"/><Relationship Id="rId10" Type="http://schemas.openxmlformats.org/officeDocument/2006/relationships/image" Target="../media/image162.jpg"/><Relationship Id="rId4" Type="http://schemas.openxmlformats.org/officeDocument/2006/relationships/image" Target="../media/image156.png"/><Relationship Id="rId9" Type="http://schemas.openxmlformats.org/officeDocument/2006/relationships/image" Target="../media/image161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70.jpg"/><Relationship Id="rId4" Type="http://schemas.openxmlformats.org/officeDocument/2006/relationships/image" Target="../media/image169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200150"/>
            <a:ext cx="745235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0" spc="175" dirty="0">
                <a:latin typeface="Calibri"/>
                <a:cs typeface="Calibri"/>
              </a:rPr>
              <a:t>Module 7</a:t>
            </a:r>
            <a:r>
              <a:rPr sz="4800" b="0" spc="130" dirty="0">
                <a:latin typeface="Calibri"/>
                <a:cs typeface="Calibri"/>
              </a:rPr>
              <a:t>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800" b="0" spc="175" dirty="0">
                <a:latin typeface="Calibri"/>
                <a:cs typeface="Calibri"/>
              </a:rPr>
              <a:t>Video</a:t>
            </a:r>
            <a:r>
              <a:rPr sz="4800" b="0" spc="240" dirty="0">
                <a:latin typeface="Calibri"/>
                <a:cs typeface="Calibri"/>
              </a:rPr>
              <a:t> </a:t>
            </a:r>
            <a:r>
              <a:rPr lang="en-US" sz="4800" b="0" spc="240" dirty="0">
                <a:latin typeface="Calibri"/>
                <a:cs typeface="Calibri"/>
              </a:rPr>
              <a:t>Action </a:t>
            </a:r>
            <a:r>
              <a:rPr lang="en-US" sz="4800" b="0" spc="185" dirty="0">
                <a:latin typeface="Calibri"/>
                <a:cs typeface="Calibri"/>
              </a:rPr>
              <a:t>Recognition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12357" y="47896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28600" y="-113581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Training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on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Clips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713" y="1040334"/>
            <a:ext cx="3328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Raw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video</a:t>
            </a:r>
            <a:r>
              <a:rPr sz="2100" dirty="0">
                <a:latin typeface="Arial"/>
                <a:cs typeface="Arial"/>
              </a:rPr>
              <a:t>: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Long,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high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FPS</a:t>
            </a:r>
            <a:endParaRPr sz="21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542" y="1569306"/>
            <a:ext cx="8475345" cy="359410"/>
            <a:chOff x="334542" y="1569306"/>
            <a:chExt cx="8475345" cy="3594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409" y="1582029"/>
              <a:ext cx="461252" cy="3465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9921" y="1580244"/>
              <a:ext cx="461252" cy="3465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7434" y="1580244"/>
              <a:ext cx="461252" cy="3465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946" y="1580244"/>
              <a:ext cx="461252" cy="346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2458" y="1582029"/>
              <a:ext cx="461252" cy="3465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970" y="1576858"/>
              <a:ext cx="465758" cy="3498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2343" y="1575056"/>
              <a:ext cx="465758" cy="349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716" y="1575056"/>
              <a:ext cx="465758" cy="3498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7089" y="1575056"/>
              <a:ext cx="465758" cy="3498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9462" y="1576858"/>
              <a:ext cx="465758" cy="3498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1835" y="1571108"/>
              <a:ext cx="465758" cy="3498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208" y="1569306"/>
              <a:ext cx="465758" cy="3498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6580" y="1569306"/>
              <a:ext cx="465758" cy="3498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954" y="1569306"/>
              <a:ext cx="465758" cy="3498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1327" y="1571108"/>
              <a:ext cx="465757" cy="349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42" y="1582029"/>
              <a:ext cx="461252" cy="3465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700" y="1569306"/>
              <a:ext cx="465757" cy="34988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14056" y="2684833"/>
            <a:ext cx="8609330" cy="494665"/>
            <a:chOff x="214056" y="2684833"/>
            <a:chExt cx="8609330" cy="49466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409" y="2780284"/>
              <a:ext cx="461252" cy="3465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9921" y="2778499"/>
              <a:ext cx="461252" cy="3465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7434" y="2778499"/>
              <a:ext cx="461252" cy="3465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945" y="2778499"/>
              <a:ext cx="461252" cy="3465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2458" y="2780284"/>
              <a:ext cx="461252" cy="3465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970" y="2775113"/>
              <a:ext cx="465758" cy="3498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2343" y="2773311"/>
              <a:ext cx="465758" cy="3498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716" y="2773311"/>
              <a:ext cx="465758" cy="34988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7088" y="2773311"/>
              <a:ext cx="465758" cy="3498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9462" y="2775113"/>
              <a:ext cx="465758" cy="34988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1835" y="2769363"/>
              <a:ext cx="465758" cy="3498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208" y="2767561"/>
              <a:ext cx="465758" cy="34988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6580" y="2767561"/>
              <a:ext cx="465758" cy="3498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953" y="2767561"/>
              <a:ext cx="465758" cy="34988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1327" y="2769363"/>
              <a:ext cx="465757" cy="34988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42" y="2780284"/>
              <a:ext cx="461252" cy="34650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700" y="2767561"/>
              <a:ext cx="465757" cy="3498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11796" y="2730791"/>
              <a:ext cx="2471420" cy="429259"/>
            </a:xfrm>
            <a:custGeom>
              <a:avLst/>
              <a:gdLst/>
              <a:ahLst/>
              <a:cxnLst/>
              <a:rect l="l" t="t" r="r" b="b"/>
              <a:pathLst>
                <a:path w="2471420" h="429260">
                  <a:moveTo>
                    <a:pt x="490270" y="36779"/>
                  </a:moveTo>
                  <a:lnTo>
                    <a:pt x="0" y="36779"/>
                  </a:lnTo>
                  <a:lnTo>
                    <a:pt x="0" y="429196"/>
                  </a:lnTo>
                  <a:lnTo>
                    <a:pt x="490270" y="429196"/>
                  </a:lnTo>
                  <a:lnTo>
                    <a:pt x="490270" y="36779"/>
                  </a:lnTo>
                  <a:close/>
                </a:path>
                <a:path w="2471420" h="429260">
                  <a:moveTo>
                    <a:pt x="988796" y="15506"/>
                  </a:moveTo>
                  <a:lnTo>
                    <a:pt x="498525" y="15506"/>
                  </a:lnTo>
                  <a:lnTo>
                    <a:pt x="498525" y="407924"/>
                  </a:lnTo>
                  <a:lnTo>
                    <a:pt x="988796" y="407924"/>
                  </a:lnTo>
                  <a:lnTo>
                    <a:pt x="988796" y="15506"/>
                  </a:lnTo>
                  <a:close/>
                </a:path>
                <a:path w="2471420" h="429260">
                  <a:moveTo>
                    <a:pt x="1974037" y="0"/>
                  </a:moveTo>
                  <a:lnTo>
                    <a:pt x="1483766" y="0"/>
                  </a:lnTo>
                  <a:lnTo>
                    <a:pt x="1483766" y="392417"/>
                  </a:lnTo>
                  <a:lnTo>
                    <a:pt x="1974037" y="392417"/>
                  </a:lnTo>
                  <a:lnTo>
                    <a:pt x="1974037" y="0"/>
                  </a:lnTo>
                  <a:close/>
                </a:path>
                <a:path w="2471420" h="429260">
                  <a:moveTo>
                    <a:pt x="2471204" y="15506"/>
                  </a:moveTo>
                  <a:lnTo>
                    <a:pt x="1980933" y="15506"/>
                  </a:lnTo>
                  <a:lnTo>
                    <a:pt x="1980933" y="407924"/>
                  </a:lnTo>
                  <a:lnTo>
                    <a:pt x="2471204" y="407924"/>
                  </a:lnTo>
                  <a:lnTo>
                    <a:pt x="2471204" y="15506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3106" y="2703883"/>
              <a:ext cx="3552825" cy="456565"/>
            </a:xfrm>
            <a:custGeom>
              <a:avLst/>
              <a:gdLst/>
              <a:ahLst/>
              <a:cxnLst/>
              <a:rect l="l" t="t" r="r" b="b"/>
              <a:pathLst>
                <a:path w="3552825" h="456564">
                  <a:moveTo>
                    <a:pt x="0" y="0"/>
                  </a:moveTo>
                  <a:lnTo>
                    <a:pt x="3552621" y="0"/>
                  </a:lnTo>
                  <a:lnTo>
                    <a:pt x="3552621" y="456092"/>
                  </a:lnTo>
                  <a:lnTo>
                    <a:pt x="0" y="45609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2A5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29461" y="2719466"/>
              <a:ext cx="3474720" cy="440690"/>
            </a:xfrm>
            <a:custGeom>
              <a:avLst/>
              <a:gdLst/>
              <a:ahLst/>
              <a:cxnLst/>
              <a:rect l="l" t="t" r="r" b="b"/>
              <a:pathLst>
                <a:path w="3474720" h="440689">
                  <a:moveTo>
                    <a:pt x="0" y="0"/>
                  </a:moveTo>
                  <a:lnTo>
                    <a:pt x="3474377" y="0"/>
                  </a:lnTo>
                  <a:lnTo>
                    <a:pt x="3474377" y="440509"/>
                  </a:lnTo>
                  <a:lnTo>
                    <a:pt x="0" y="44050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14534" y="2743517"/>
              <a:ext cx="4498340" cy="406400"/>
            </a:xfrm>
            <a:custGeom>
              <a:avLst/>
              <a:gdLst/>
              <a:ahLst/>
              <a:cxnLst/>
              <a:rect l="l" t="t" r="r" b="b"/>
              <a:pathLst>
                <a:path w="4498340" h="406400">
                  <a:moveTo>
                    <a:pt x="1478305" y="13817"/>
                  </a:moveTo>
                  <a:lnTo>
                    <a:pt x="0" y="13817"/>
                  </a:lnTo>
                  <a:lnTo>
                    <a:pt x="0" y="406234"/>
                  </a:lnTo>
                  <a:lnTo>
                    <a:pt x="1478305" y="406234"/>
                  </a:lnTo>
                  <a:lnTo>
                    <a:pt x="1478305" y="13817"/>
                  </a:lnTo>
                  <a:close/>
                </a:path>
                <a:path w="4498340" h="406400">
                  <a:moveTo>
                    <a:pt x="2985427" y="0"/>
                  </a:moveTo>
                  <a:lnTo>
                    <a:pt x="2011680" y="0"/>
                  </a:lnTo>
                  <a:lnTo>
                    <a:pt x="2011680" y="392417"/>
                  </a:lnTo>
                  <a:lnTo>
                    <a:pt x="2985427" y="392417"/>
                  </a:lnTo>
                  <a:lnTo>
                    <a:pt x="2985427" y="0"/>
                  </a:lnTo>
                  <a:close/>
                </a:path>
                <a:path w="4498340" h="406400">
                  <a:moveTo>
                    <a:pt x="4498162" y="4140"/>
                  </a:moveTo>
                  <a:lnTo>
                    <a:pt x="3524415" y="4140"/>
                  </a:lnTo>
                  <a:lnTo>
                    <a:pt x="3524415" y="396544"/>
                  </a:lnTo>
                  <a:lnTo>
                    <a:pt x="4498162" y="396544"/>
                  </a:lnTo>
                  <a:lnTo>
                    <a:pt x="4498162" y="4140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10713" y="2208102"/>
            <a:ext cx="68122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0" dirty="0">
                <a:latin typeface="Arial"/>
                <a:cs typeface="Arial"/>
              </a:rPr>
              <a:t>Training</a:t>
            </a:r>
            <a:r>
              <a:rPr sz="2100" spc="-20" dirty="0">
                <a:latin typeface="Arial"/>
                <a:cs typeface="Arial"/>
              </a:rPr>
              <a:t>:</a:t>
            </a:r>
            <a:r>
              <a:rPr sz="2100" spc="-8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Train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model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to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classify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short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clips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with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low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FPS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47088" y="-102818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Training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on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Clips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713" y="1040334"/>
            <a:ext cx="3328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Raw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video</a:t>
            </a:r>
            <a:r>
              <a:rPr sz="2100" dirty="0">
                <a:latin typeface="Arial"/>
                <a:cs typeface="Arial"/>
              </a:rPr>
              <a:t>: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Long,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high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FPS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542" y="1569306"/>
            <a:ext cx="8475345" cy="359410"/>
            <a:chOff x="334542" y="1569306"/>
            <a:chExt cx="8475345" cy="3594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409" y="1582029"/>
              <a:ext cx="461252" cy="3465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9921" y="1580244"/>
              <a:ext cx="461252" cy="3465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7434" y="1580244"/>
              <a:ext cx="461252" cy="3465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946" y="1580244"/>
              <a:ext cx="461252" cy="346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2458" y="1582029"/>
              <a:ext cx="461252" cy="3465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970" y="1576858"/>
              <a:ext cx="465758" cy="3498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2343" y="1575056"/>
              <a:ext cx="465758" cy="349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716" y="1575056"/>
              <a:ext cx="465758" cy="3498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7089" y="1575056"/>
              <a:ext cx="465758" cy="3498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9462" y="1576858"/>
              <a:ext cx="465758" cy="3498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1835" y="1571108"/>
              <a:ext cx="465758" cy="3498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208" y="1569306"/>
              <a:ext cx="465758" cy="3498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6580" y="1569306"/>
              <a:ext cx="465758" cy="3498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954" y="1569306"/>
              <a:ext cx="465758" cy="3498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1327" y="1571108"/>
              <a:ext cx="465757" cy="349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42" y="1582029"/>
              <a:ext cx="461252" cy="3465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700" y="1569306"/>
              <a:ext cx="465757" cy="34988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14056" y="2684833"/>
            <a:ext cx="8609330" cy="494665"/>
            <a:chOff x="214056" y="2684833"/>
            <a:chExt cx="8609330" cy="49466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409" y="2780284"/>
              <a:ext cx="461252" cy="3465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9921" y="2778499"/>
              <a:ext cx="461252" cy="3465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7434" y="2778499"/>
              <a:ext cx="461252" cy="3465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945" y="2778499"/>
              <a:ext cx="461252" cy="3465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2458" y="2780284"/>
              <a:ext cx="461252" cy="3465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970" y="2775113"/>
              <a:ext cx="465758" cy="3498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2343" y="2773311"/>
              <a:ext cx="465758" cy="3498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716" y="2773311"/>
              <a:ext cx="465758" cy="34988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7088" y="2773311"/>
              <a:ext cx="465758" cy="3498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9462" y="2775113"/>
              <a:ext cx="465758" cy="34988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1835" y="2769363"/>
              <a:ext cx="465758" cy="3498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208" y="2767561"/>
              <a:ext cx="465758" cy="34988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6580" y="2767561"/>
              <a:ext cx="465758" cy="3498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953" y="2767561"/>
              <a:ext cx="465758" cy="34988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1327" y="2769363"/>
              <a:ext cx="465757" cy="34988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42" y="2780284"/>
              <a:ext cx="461252" cy="34650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700" y="2767561"/>
              <a:ext cx="465757" cy="3498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11796" y="2730791"/>
              <a:ext cx="2471420" cy="429259"/>
            </a:xfrm>
            <a:custGeom>
              <a:avLst/>
              <a:gdLst/>
              <a:ahLst/>
              <a:cxnLst/>
              <a:rect l="l" t="t" r="r" b="b"/>
              <a:pathLst>
                <a:path w="2471420" h="429260">
                  <a:moveTo>
                    <a:pt x="490270" y="36779"/>
                  </a:moveTo>
                  <a:lnTo>
                    <a:pt x="0" y="36779"/>
                  </a:lnTo>
                  <a:lnTo>
                    <a:pt x="0" y="429196"/>
                  </a:lnTo>
                  <a:lnTo>
                    <a:pt x="490270" y="429196"/>
                  </a:lnTo>
                  <a:lnTo>
                    <a:pt x="490270" y="36779"/>
                  </a:lnTo>
                  <a:close/>
                </a:path>
                <a:path w="2471420" h="429260">
                  <a:moveTo>
                    <a:pt x="988796" y="15506"/>
                  </a:moveTo>
                  <a:lnTo>
                    <a:pt x="498525" y="15506"/>
                  </a:lnTo>
                  <a:lnTo>
                    <a:pt x="498525" y="407924"/>
                  </a:lnTo>
                  <a:lnTo>
                    <a:pt x="988796" y="407924"/>
                  </a:lnTo>
                  <a:lnTo>
                    <a:pt x="988796" y="15506"/>
                  </a:lnTo>
                  <a:close/>
                </a:path>
                <a:path w="2471420" h="429260">
                  <a:moveTo>
                    <a:pt x="1974037" y="0"/>
                  </a:moveTo>
                  <a:lnTo>
                    <a:pt x="1483766" y="0"/>
                  </a:lnTo>
                  <a:lnTo>
                    <a:pt x="1483766" y="392417"/>
                  </a:lnTo>
                  <a:lnTo>
                    <a:pt x="1974037" y="392417"/>
                  </a:lnTo>
                  <a:lnTo>
                    <a:pt x="1974037" y="0"/>
                  </a:lnTo>
                  <a:close/>
                </a:path>
                <a:path w="2471420" h="429260">
                  <a:moveTo>
                    <a:pt x="2471204" y="15506"/>
                  </a:moveTo>
                  <a:lnTo>
                    <a:pt x="1980933" y="15506"/>
                  </a:lnTo>
                  <a:lnTo>
                    <a:pt x="1980933" y="407924"/>
                  </a:lnTo>
                  <a:lnTo>
                    <a:pt x="2471204" y="407924"/>
                  </a:lnTo>
                  <a:lnTo>
                    <a:pt x="2471204" y="15506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3106" y="2703883"/>
              <a:ext cx="3552825" cy="456565"/>
            </a:xfrm>
            <a:custGeom>
              <a:avLst/>
              <a:gdLst/>
              <a:ahLst/>
              <a:cxnLst/>
              <a:rect l="l" t="t" r="r" b="b"/>
              <a:pathLst>
                <a:path w="3552825" h="456564">
                  <a:moveTo>
                    <a:pt x="0" y="0"/>
                  </a:moveTo>
                  <a:lnTo>
                    <a:pt x="3552621" y="0"/>
                  </a:lnTo>
                  <a:lnTo>
                    <a:pt x="3552621" y="456092"/>
                  </a:lnTo>
                  <a:lnTo>
                    <a:pt x="0" y="45609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2A5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29461" y="2719466"/>
              <a:ext cx="3474720" cy="440690"/>
            </a:xfrm>
            <a:custGeom>
              <a:avLst/>
              <a:gdLst/>
              <a:ahLst/>
              <a:cxnLst/>
              <a:rect l="l" t="t" r="r" b="b"/>
              <a:pathLst>
                <a:path w="3474720" h="440689">
                  <a:moveTo>
                    <a:pt x="0" y="0"/>
                  </a:moveTo>
                  <a:lnTo>
                    <a:pt x="3474377" y="0"/>
                  </a:lnTo>
                  <a:lnTo>
                    <a:pt x="3474377" y="440509"/>
                  </a:lnTo>
                  <a:lnTo>
                    <a:pt x="0" y="44050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14534" y="2743517"/>
              <a:ext cx="4498340" cy="406400"/>
            </a:xfrm>
            <a:custGeom>
              <a:avLst/>
              <a:gdLst/>
              <a:ahLst/>
              <a:cxnLst/>
              <a:rect l="l" t="t" r="r" b="b"/>
              <a:pathLst>
                <a:path w="4498340" h="406400">
                  <a:moveTo>
                    <a:pt x="1478305" y="13817"/>
                  </a:moveTo>
                  <a:lnTo>
                    <a:pt x="0" y="13817"/>
                  </a:lnTo>
                  <a:lnTo>
                    <a:pt x="0" y="406234"/>
                  </a:lnTo>
                  <a:lnTo>
                    <a:pt x="1478305" y="406234"/>
                  </a:lnTo>
                  <a:lnTo>
                    <a:pt x="1478305" y="13817"/>
                  </a:lnTo>
                  <a:close/>
                </a:path>
                <a:path w="4498340" h="406400">
                  <a:moveTo>
                    <a:pt x="2985427" y="0"/>
                  </a:moveTo>
                  <a:lnTo>
                    <a:pt x="2011680" y="0"/>
                  </a:lnTo>
                  <a:lnTo>
                    <a:pt x="2011680" y="392417"/>
                  </a:lnTo>
                  <a:lnTo>
                    <a:pt x="2985427" y="392417"/>
                  </a:lnTo>
                  <a:lnTo>
                    <a:pt x="2985427" y="0"/>
                  </a:lnTo>
                  <a:close/>
                </a:path>
                <a:path w="4498340" h="406400">
                  <a:moveTo>
                    <a:pt x="4498162" y="4140"/>
                  </a:moveTo>
                  <a:lnTo>
                    <a:pt x="3524415" y="4140"/>
                  </a:lnTo>
                  <a:lnTo>
                    <a:pt x="3524415" y="396544"/>
                  </a:lnTo>
                  <a:lnTo>
                    <a:pt x="4498162" y="396544"/>
                  </a:lnTo>
                  <a:lnTo>
                    <a:pt x="4498162" y="4140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10713" y="2208102"/>
            <a:ext cx="68122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0" dirty="0">
                <a:latin typeface="Arial"/>
                <a:cs typeface="Arial"/>
              </a:rPr>
              <a:t>Training</a:t>
            </a:r>
            <a:r>
              <a:rPr sz="2100" spc="-20" dirty="0">
                <a:latin typeface="Arial"/>
                <a:cs typeface="Arial"/>
              </a:rPr>
              <a:t>:</a:t>
            </a:r>
            <a:r>
              <a:rPr sz="2100" spc="-8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Train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model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to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classify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short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clips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with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low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FPS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14591" y="3879750"/>
            <a:ext cx="8508365" cy="708025"/>
            <a:chOff x="314591" y="3879750"/>
            <a:chExt cx="8508365" cy="708025"/>
          </a:xfrm>
        </p:grpSpPr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09" y="4050184"/>
              <a:ext cx="461252" cy="3465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0821" y="4048399"/>
              <a:ext cx="461252" cy="34650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334" y="4048399"/>
              <a:ext cx="461252" cy="34650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5845" y="4048399"/>
              <a:ext cx="461252" cy="34650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358" y="4050184"/>
              <a:ext cx="461252" cy="34650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0870" y="4045013"/>
              <a:ext cx="465758" cy="34988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243" y="4043211"/>
              <a:ext cx="465758" cy="34988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5616" y="4043211"/>
              <a:ext cx="465758" cy="34988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7988" y="4043211"/>
              <a:ext cx="465758" cy="3498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362" y="4045013"/>
              <a:ext cx="465758" cy="34988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2735" y="4039263"/>
              <a:ext cx="465758" cy="34988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5108" y="4037461"/>
              <a:ext cx="465758" cy="34988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7480" y="4037461"/>
              <a:ext cx="465758" cy="34988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9853" y="4037461"/>
              <a:ext cx="465758" cy="34988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2227" y="4039263"/>
              <a:ext cx="465757" cy="34988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442" y="4050184"/>
              <a:ext cx="461252" cy="34650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4600" y="4037461"/>
              <a:ext cx="465757" cy="34988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33641" y="3898800"/>
              <a:ext cx="3457575" cy="669925"/>
            </a:xfrm>
            <a:custGeom>
              <a:avLst/>
              <a:gdLst/>
              <a:ahLst/>
              <a:cxnLst/>
              <a:rect l="l" t="t" r="r" b="b"/>
              <a:pathLst>
                <a:path w="3457575" h="669925">
                  <a:moveTo>
                    <a:pt x="0" y="0"/>
                  </a:moveTo>
                  <a:lnTo>
                    <a:pt x="3457047" y="0"/>
                  </a:lnTo>
                  <a:lnTo>
                    <a:pt x="3457047" y="669599"/>
                  </a:lnTo>
                  <a:lnTo>
                    <a:pt x="0" y="669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2A5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41730" y="3952801"/>
              <a:ext cx="3474720" cy="540385"/>
            </a:xfrm>
            <a:custGeom>
              <a:avLst/>
              <a:gdLst/>
              <a:ahLst/>
              <a:cxnLst/>
              <a:rect l="l" t="t" r="r" b="b"/>
              <a:pathLst>
                <a:path w="3474720" h="540385">
                  <a:moveTo>
                    <a:pt x="0" y="0"/>
                  </a:moveTo>
                  <a:lnTo>
                    <a:pt x="3474377" y="0"/>
                  </a:lnTo>
                  <a:lnTo>
                    <a:pt x="3474377" y="539998"/>
                  </a:lnTo>
                  <a:lnTo>
                    <a:pt x="0" y="5399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26867" y="4016198"/>
              <a:ext cx="3474720" cy="392430"/>
            </a:xfrm>
            <a:custGeom>
              <a:avLst/>
              <a:gdLst/>
              <a:ahLst/>
              <a:cxnLst/>
              <a:rect l="l" t="t" r="r" b="b"/>
              <a:pathLst>
                <a:path w="3474720" h="392429">
                  <a:moveTo>
                    <a:pt x="0" y="0"/>
                  </a:moveTo>
                  <a:lnTo>
                    <a:pt x="3474377" y="0"/>
                  </a:lnTo>
                  <a:lnTo>
                    <a:pt x="3474377" y="392414"/>
                  </a:lnTo>
                  <a:lnTo>
                    <a:pt x="0" y="39241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D89F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845292" y="3898800"/>
              <a:ext cx="3457575" cy="669925"/>
            </a:xfrm>
            <a:custGeom>
              <a:avLst/>
              <a:gdLst/>
              <a:ahLst/>
              <a:cxnLst/>
              <a:rect l="l" t="t" r="r" b="b"/>
              <a:pathLst>
                <a:path w="3457575" h="669925">
                  <a:moveTo>
                    <a:pt x="0" y="0"/>
                  </a:moveTo>
                  <a:lnTo>
                    <a:pt x="3457047" y="0"/>
                  </a:lnTo>
                  <a:lnTo>
                    <a:pt x="3457047" y="669599"/>
                  </a:lnTo>
                  <a:lnTo>
                    <a:pt x="0" y="669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329461" y="3953436"/>
              <a:ext cx="3474720" cy="540385"/>
            </a:xfrm>
            <a:custGeom>
              <a:avLst/>
              <a:gdLst/>
              <a:ahLst/>
              <a:cxnLst/>
              <a:rect l="l" t="t" r="r" b="b"/>
              <a:pathLst>
                <a:path w="3474720" h="540385">
                  <a:moveTo>
                    <a:pt x="0" y="0"/>
                  </a:moveTo>
                  <a:lnTo>
                    <a:pt x="3474377" y="0"/>
                  </a:lnTo>
                  <a:lnTo>
                    <a:pt x="3474377" y="539998"/>
                  </a:lnTo>
                  <a:lnTo>
                    <a:pt x="0" y="5399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57A7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11613" y="3478002"/>
            <a:ext cx="68732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0" dirty="0">
                <a:latin typeface="Arial"/>
                <a:cs typeface="Arial"/>
              </a:rPr>
              <a:t>Testing</a:t>
            </a:r>
            <a:r>
              <a:rPr sz="2100" spc="-20" dirty="0">
                <a:latin typeface="Arial"/>
                <a:cs typeface="Arial"/>
              </a:rPr>
              <a:t>: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Run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model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on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different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clips,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average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predictions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632" y="64553"/>
            <a:ext cx="725487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Video</a:t>
            </a:r>
            <a:r>
              <a:rPr sz="3200" b="0" spc="-6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Classification: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Single-</a:t>
            </a:r>
            <a:r>
              <a:rPr sz="3200" b="0" dirty="0">
                <a:latin typeface="Arial"/>
                <a:cs typeface="Arial"/>
              </a:rPr>
              <a:t>Frame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CNN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74894" y="1992823"/>
            <a:ext cx="1194435" cy="1524635"/>
            <a:chOff x="3974894" y="1992823"/>
            <a:chExt cx="1194435" cy="1524635"/>
          </a:xfrm>
        </p:grpSpPr>
        <p:sp>
          <p:nvSpPr>
            <p:cNvPr id="4" name="object 4"/>
            <p:cNvSpPr/>
            <p:nvPr/>
          </p:nvSpPr>
          <p:spPr>
            <a:xfrm>
              <a:off x="3984419" y="2385231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80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1999" y="3258245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9" y="31743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9" y="31743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65699" y="2102131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65699" y="201822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65699" y="201822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9339" y="3584383"/>
            <a:ext cx="1175158" cy="8828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6880" y="3579835"/>
            <a:ext cx="1175158" cy="8828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4419" y="3579836"/>
            <a:ext cx="1175157" cy="8828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51960" y="3579836"/>
            <a:ext cx="1175158" cy="8828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9501" y="3584383"/>
            <a:ext cx="1175158" cy="8828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799" y="3579835"/>
            <a:ext cx="1175158" cy="8828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87040" y="3584383"/>
            <a:ext cx="1175158" cy="8828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707353" y="1992823"/>
            <a:ext cx="1194435" cy="1524635"/>
            <a:chOff x="2707353" y="1992823"/>
            <a:chExt cx="1194435" cy="1524635"/>
          </a:xfrm>
        </p:grpSpPr>
        <p:sp>
          <p:nvSpPr>
            <p:cNvPr id="19" name="object 19"/>
            <p:cNvSpPr/>
            <p:nvPr/>
          </p:nvSpPr>
          <p:spPr>
            <a:xfrm>
              <a:off x="2716878" y="2385231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80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04459" y="3258245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04459" y="31743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04459" y="31743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98159" y="2102131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98159" y="201822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98159" y="201822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72272" y="1992823"/>
            <a:ext cx="2430780" cy="1524635"/>
            <a:chOff x="172272" y="1992823"/>
            <a:chExt cx="2430780" cy="1524635"/>
          </a:xfrm>
        </p:grpSpPr>
        <p:sp>
          <p:nvSpPr>
            <p:cNvPr id="27" name="object 27"/>
            <p:cNvSpPr/>
            <p:nvPr/>
          </p:nvSpPr>
          <p:spPr>
            <a:xfrm>
              <a:off x="1417802" y="2385231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80">
                  <a:moveTo>
                    <a:pt x="0" y="817783"/>
                  </a:moveTo>
                  <a:lnTo>
                    <a:pt x="129267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05383" y="3258245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05383" y="31743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05383" y="31743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99083" y="2102131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99083" y="201822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99083" y="201822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1797" y="2385231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80">
                  <a:moveTo>
                    <a:pt x="0" y="817783"/>
                  </a:moveTo>
                  <a:lnTo>
                    <a:pt x="129267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9378" y="3258245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9378" y="31743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9378" y="31743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63078" y="2102131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3078" y="201822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3078" y="201822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5242433" y="1998366"/>
            <a:ext cx="1194435" cy="1524635"/>
            <a:chOff x="5242433" y="1998366"/>
            <a:chExt cx="1194435" cy="1524635"/>
          </a:xfrm>
        </p:grpSpPr>
        <p:sp>
          <p:nvSpPr>
            <p:cNvPr id="42" name="object 42"/>
            <p:cNvSpPr/>
            <p:nvPr/>
          </p:nvSpPr>
          <p:spPr>
            <a:xfrm>
              <a:off x="5251958" y="2390775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80">
                  <a:moveTo>
                    <a:pt x="0" y="817783"/>
                  </a:moveTo>
                  <a:lnTo>
                    <a:pt x="129267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39539" y="3263788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39539" y="317988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39539" y="317988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3239" y="2107674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33239" y="2023766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33239" y="2023766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6519498" y="2390773"/>
            <a:ext cx="1175385" cy="817880"/>
          </a:xfrm>
          <a:custGeom>
            <a:avLst/>
            <a:gdLst/>
            <a:ahLst/>
            <a:cxnLst/>
            <a:rect l="l" t="t" r="r" b="b"/>
            <a:pathLst>
              <a:path w="1175384" h="817880">
                <a:moveTo>
                  <a:pt x="0" y="817783"/>
                </a:moveTo>
                <a:lnTo>
                  <a:pt x="129266" y="0"/>
                </a:lnTo>
                <a:lnTo>
                  <a:pt x="1045891" y="0"/>
                </a:lnTo>
                <a:lnTo>
                  <a:pt x="1175158" y="817783"/>
                </a:lnTo>
                <a:lnTo>
                  <a:pt x="0" y="817783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86361" y="755839"/>
            <a:ext cx="7482840" cy="228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Simple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idea: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normal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independently! </a:t>
            </a:r>
            <a:r>
              <a:rPr sz="1800" dirty="0">
                <a:latin typeface="Arial"/>
                <a:cs typeface="Arial"/>
              </a:rPr>
              <a:t>(Average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predicted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probs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test-</a:t>
            </a:r>
            <a:r>
              <a:rPr sz="1800" spc="-10" dirty="0">
                <a:latin typeface="Arial"/>
                <a:cs typeface="Arial"/>
              </a:rPr>
              <a:t>time)</a:t>
            </a:r>
            <a:endParaRPr sz="18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Often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very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strong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baseline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classification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  <a:tabLst>
                <a:tab pos="1248410" algn="l"/>
                <a:tab pos="2547620" algn="l"/>
                <a:tab pos="3815079" algn="l"/>
                <a:tab pos="5082540" algn="l"/>
                <a:tab pos="6350000" algn="l"/>
              </a:tabLst>
            </a:pPr>
            <a:r>
              <a:rPr sz="2700" spc="-15" baseline="1543" dirty="0">
                <a:latin typeface="Arial"/>
                <a:cs typeface="Arial"/>
              </a:rPr>
              <a:t>“Running”</a:t>
            </a:r>
            <a:r>
              <a:rPr sz="2700" baseline="1543" dirty="0">
                <a:latin typeface="Arial"/>
                <a:cs typeface="Arial"/>
              </a:rPr>
              <a:t>	</a:t>
            </a:r>
            <a:r>
              <a:rPr sz="2700" spc="-15" baseline="1543" dirty="0">
                <a:latin typeface="Arial"/>
                <a:cs typeface="Arial"/>
              </a:rPr>
              <a:t>“Running”</a:t>
            </a:r>
            <a:r>
              <a:rPr sz="2700" baseline="1543" dirty="0">
                <a:latin typeface="Arial"/>
                <a:cs typeface="Arial"/>
              </a:rPr>
              <a:t>	</a:t>
            </a:r>
            <a:r>
              <a:rPr sz="2700" spc="-15" baseline="1543" dirty="0">
                <a:latin typeface="Arial"/>
                <a:cs typeface="Arial"/>
              </a:rPr>
              <a:t>“Running”</a:t>
            </a:r>
            <a:r>
              <a:rPr sz="2700" baseline="1543" dirty="0">
                <a:latin typeface="Arial"/>
                <a:cs typeface="Arial"/>
              </a:rPr>
              <a:t>	</a:t>
            </a:r>
            <a:r>
              <a:rPr sz="2700" spc="-15" baseline="1543" dirty="0">
                <a:latin typeface="Arial"/>
                <a:cs typeface="Arial"/>
              </a:rPr>
              <a:t>“Running”</a:t>
            </a:r>
            <a:r>
              <a:rPr sz="2700" baseline="1543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“Running”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“Running”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30"/>
              </a:spcBef>
            </a:pPr>
            <a:endParaRPr sz="1800">
              <a:latin typeface="Arial"/>
              <a:cs typeface="Arial"/>
            </a:endParaRPr>
          </a:p>
          <a:p>
            <a:pPr marL="97790">
              <a:lnSpc>
                <a:spcPct val="100000"/>
              </a:lnSpc>
              <a:tabLst>
                <a:tab pos="1333500" algn="l"/>
                <a:tab pos="2632710" algn="l"/>
                <a:tab pos="3900170" algn="l"/>
                <a:tab pos="5167630" algn="l"/>
                <a:tab pos="6435090" algn="l"/>
              </a:tabLst>
            </a:pP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075378" y="1998365"/>
            <a:ext cx="287655" cy="1524635"/>
            <a:chOff x="7075378" y="1998365"/>
            <a:chExt cx="287655" cy="1524635"/>
          </a:xfrm>
        </p:grpSpPr>
        <p:sp>
          <p:nvSpPr>
            <p:cNvPr id="52" name="object 52"/>
            <p:cNvSpPr/>
            <p:nvPr/>
          </p:nvSpPr>
          <p:spPr>
            <a:xfrm>
              <a:off x="7107078" y="3263787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07078" y="3179879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07078" y="3179879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00778" y="2107673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00778" y="202376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00778" y="202376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7787037" y="2399646"/>
            <a:ext cx="1175385" cy="817880"/>
          </a:xfrm>
          <a:custGeom>
            <a:avLst/>
            <a:gdLst/>
            <a:ahLst/>
            <a:cxnLst/>
            <a:rect l="l" t="t" r="r" b="b"/>
            <a:pathLst>
              <a:path w="1175384" h="817880">
                <a:moveTo>
                  <a:pt x="0" y="817783"/>
                </a:moveTo>
                <a:lnTo>
                  <a:pt x="129267" y="0"/>
                </a:lnTo>
                <a:lnTo>
                  <a:pt x="1045892" y="0"/>
                </a:lnTo>
                <a:lnTo>
                  <a:pt x="1175159" y="817783"/>
                </a:lnTo>
                <a:lnTo>
                  <a:pt x="0" y="817783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976766" y="2598240"/>
            <a:ext cx="795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Arial"/>
                <a:cs typeface="Arial"/>
              </a:rPr>
              <a:t>CNN</a:t>
            </a:r>
            <a:endParaRPr sz="2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891600" y="1828444"/>
            <a:ext cx="102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“Running”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342917" y="2007237"/>
            <a:ext cx="287655" cy="1524635"/>
            <a:chOff x="8342917" y="2007237"/>
            <a:chExt cx="287655" cy="1524635"/>
          </a:xfrm>
        </p:grpSpPr>
        <p:sp>
          <p:nvSpPr>
            <p:cNvPr id="62" name="object 62"/>
            <p:cNvSpPr/>
            <p:nvPr/>
          </p:nvSpPr>
          <p:spPr>
            <a:xfrm>
              <a:off x="8374617" y="3272659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74617" y="318875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74617" y="318875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68317" y="2116545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68317" y="20326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68317" y="203263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01" y="92106"/>
            <a:ext cx="7544434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0" dirty="0">
                <a:latin typeface="Arial"/>
                <a:cs typeface="Arial"/>
              </a:rPr>
              <a:t>Video</a:t>
            </a:r>
            <a:r>
              <a:rPr sz="2400" b="0" spc="-3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Classification:</a:t>
            </a:r>
            <a:r>
              <a:rPr sz="2400" b="0" spc="-3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Late</a:t>
            </a:r>
            <a:r>
              <a:rPr sz="2400" b="0" spc="-3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Fusion</a:t>
            </a:r>
            <a:r>
              <a:rPr sz="2400" b="0" spc="-3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(with</a:t>
            </a:r>
            <a:r>
              <a:rPr sz="2400" b="0" spc="-3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FC</a:t>
            </a:r>
            <a:r>
              <a:rPr sz="2400" b="0" spc="-30" dirty="0">
                <a:latin typeface="Arial"/>
                <a:cs typeface="Arial"/>
              </a:rPr>
              <a:t> </a:t>
            </a:r>
            <a:r>
              <a:rPr sz="2400" b="0" spc="-10" dirty="0">
                <a:latin typeface="Arial"/>
                <a:cs typeface="Arial"/>
              </a:rPr>
              <a:t>layers)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08277" y="2079910"/>
            <a:ext cx="7563484" cy="2404745"/>
            <a:chOff x="1408277" y="2079910"/>
            <a:chExt cx="7563484" cy="2404745"/>
          </a:xfrm>
        </p:grpSpPr>
        <p:sp>
          <p:nvSpPr>
            <p:cNvPr id="4" name="object 4"/>
            <p:cNvSpPr/>
            <p:nvPr/>
          </p:nvSpPr>
          <p:spPr>
            <a:xfrm>
              <a:off x="3984419" y="2472318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1960" y="3596722"/>
              <a:ext cx="1175159" cy="882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7040" y="3601269"/>
              <a:ext cx="1175158" cy="882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0" y="3345332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0" y="32614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0" y="32614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65699" y="2189218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65699" y="210531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65699" y="210531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16879" y="2472318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459" y="3345332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4459" y="32614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4459" y="32614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98159" y="2189218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98159" y="210531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98159" y="210531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7802" y="2472318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7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5383" y="3345332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5383" y="32614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5383" y="32614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99083" y="2189218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99083" y="210531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99083" y="210531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51959" y="2477861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7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39539" y="3350875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9539" y="326696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39539" y="326696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33239" y="2194760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33239" y="21108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33239" y="21108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19497" y="2477859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4" h="817879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07079" y="3350873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07079" y="326696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07079" y="326696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00779" y="2194759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00779" y="211085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00779" y="211085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87036" y="2486733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4" h="817879">
                  <a:moveTo>
                    <a:pt x="0" y="817784"/>
                  </a:moveTo>
                  <a:lnTo>
                    <a:pt x="129267" y="0"/>
                  </a:lnTo>
                  <a:lnTo>
                    <a:pt x="1045892" y="0"/>
                  </a:lnTo>
                  <a:lnTo>
                    <a:pt x="1175159" y="817784"/>
                  </a:lnTo>
                  <a:lnTo>
                    <a:pt x="0" y="817784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339" y="3601269"/>
            <a:ext cx="1175158" cy="8828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6879" y="3596721"/>
            <a:ext cx="1175158" cy="8828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84419" y="3596721"/>
            <a:ext cx="1175158" cy="88280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9500" y="3601269"/>
            <a:ext cx="1175159" cy="8828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607530" y="2670911"/>
            <a:ext cx="7165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11275" algn="l"/>
                <a:tab pos="2578735" algn="l"/>
                <a:tab pos="3846195" algn="l"/>
                <a:tab pos="5114290" algn="l"/>
                <a:tab pos="6381750" algn="l"/>
              </a:tabLst>
            </a:pP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4200" spc="-37" baseline="-1984" dirty="0">
                <a:latin typeface="Arial"/>
                <a:cs typeface="Arial"/>
              </a:rPr>
              <a:t>CNN</a:t>
            </a:r>
            <a:endParaRPr sz="4200" baseline="-1984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695605" y="1807061"/>
            <a:ext cx="6971665" cy="1758950"/>
            <a:chOff x="1695605" y="1807061"/>
            <a:chExt cx="6971665" cy="1758950"/>
          </a:xfrm>
        </p:grpSpPr>
        <p:sp>
          <p:nvSpPr>
            <p:cNvPr id="48" name="object 48"/>
            <p:cNvSpPr/>
            <p:nvPr/>
          </p:nvSpPr>
          <p:spPr>
            <a:xfrm>
              <a:off x="8374618" y="3359745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74618" y="32758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74618" y="32758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68317" y="2203632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68317" y="21197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68317" y="21197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5605" y="1807061"/>
              <a:ext cx="6971665" cy="346710"/>
            </a:xfrm>
            <a:custGeom>
              <a:avLst/>
              <a:gdLst/>
              <a:ahLst/>
              <a:cxnLst/>
              <a:rect l="l" t="t" r="r" b="b"/>
              <a:pathLst>
                <a:path w="6971665" h="346710">
                  <a:moveTo>
                    <a:pt x="6971387" y="346147"/>
                  </a:moveTo>
                  <a:lnTo>
                    <a:pt x="0" y="346147"/>
                  </a:lnTo>
                  <a:lnTo>
                    <a:pt x="0" y="0"/>
                  </a:lnTo>
                  <a:lnTo>
                    <a:pt x="6971387" y="0"/>
                  </a:lnTo>
                  <a:lnTo>
                    <a:pt x="6971387" y="346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-3652" y="2022520"/>
            <a:ext cx="1575435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Frame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features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H’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W’</a:t>
            </a:r>
            <a:endParaRPr sz="1800" dirty="0">
              <a:latin typeface="Arial"/>
              <a:cs typeface="Arial"/>
            </a:endParaRPr>
          </a:p>
          <a:p>
            <a:pPr marR="141605" algn="ctr">
              <a:lnSpc>
                <a:spcPct val="100000"/>
              </a:lnSpc>
              <a:spcBef>
                <a:spcPts val="1345"/>
              </a:spcBef>
            </a:pP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 dirty="0">
              <a:latin typeface="Arial"/>
              <a:cs typeface="Arial"/>
            </a:endParaRPr>
          </a:p>
          <a:p>
            <a:pPr marL="306070" marR="447675"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each </a:t>
            </a:r>
            <a:r>
              <a:rPr sz="1800" spc="-10" dirty="0">
                <a:latin typeface="Arial"/>
                <a:cs typeface="Arial"/>
              </a:rPr>
              <a:t>frame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95605" y="1807061"/>
            <a:ext cx="6971665" cy="346710"/>
          </a:xfrm>
          <a:prstGeom prst="rect">
            <a:avLst/>
          </a:prstGeom>
          <a:ln w="19049">
            <a:solidFill>
              <a:srgbClr val="19191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100" spc="-10" dirty="0">
                <a:latin typeface="Arial"/>
                <a:cs typeface="Arial"/>
              </a:rPr>
              <a:t>Flatten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592580" y="1184118"/>
            <a:ext cx="1134110" cy="574040"/>
            <a:chOff x="4592580" y="1184118"/>
            <a:chExt cx="1134110" cy="574040"/>
          </a:xfrm>
        </p:grpSpPr>
        <p:sp>
          <p:nvSpPr>
            <p:cNvPr id="58" name="object 58"/>
            <p:cNvSpPr/>
            <p:nvPr/>
          </p:nvSpPr>
          <p:spPr>
            <a:xfrm>
              <a:off x="5159578" y="1557932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60">
                  <a:moveTo>
                    <a:pt x="0" y="200185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159578" y="14740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159578" y="14740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92580" y="1184118"/>
              <a:ext cx="1134110" cy="346710"/>
            </a:xfrm>
            <a:custGeom>
              <a:avLst/>
              <a:gdLst/>
              <a:ahLst/>
              <a:cxnLst/>
              <a:rect l="l" t="t" r="r" b="b"/>
              <a:pathLst>
                <a:path w="1134110" h="346709">
                  <a:moveTo>
                    <a:pt x="1133996" y="346147"/>
                  </a:moveTo>
                  <a:lnTo>
                    <a:pt x="0" y="346147"/>
                  </a:lnTo>
                  <a:lnTo>
                    <a:pt x="0" y="0"/>
                  </a:lnTo>
                  <a:lnTo>
                    <a:pt x="1133996" y="0"/>
                  </a:lnTo>
                  <a:lnTo>
                    <a:pt x="1133996" y="346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592580" y="1184118"/>
            <a:ext cx="1134110" cy="346710"/>
          </a:xfrm>
          <a:prstGeom prst="rect">
            <a:avLst/>
          </a:prstGeom>
          <a:ln w="19049">
            <a:solidFill>
              <a:srgbClr val="19191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15"/>
              </a:spcBef>
            </a:pPr>
            <a:r>
              <a:rPr sz="2100" spc="-25" dirty="0">
                <a:latin typeface="Arial"/>
                <a:cs typeface="Arial"/>
              </a:rPr>
              <a:t>MLP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132255" y="828524"/>
            <a:ext cx="281940" cy="309880"/>
            <a:chOff x="5132255" y="828524"/>
            <a:chExt cx="281940" cy="309880"/>
          </a:xfrm>
        </p:grpSpPr>
        <p:sp>
          <p:nvSpPr>
            <p:cNvPr id="64" name="object 64"/>
            <p:cNvSpPr/>
            <p:nvPr/>
          </p:nvSpPr>
          <p:spPr>
            <a:xfrm>
              <a:off x="5157655" y="937832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59">
                  <a:moveTo>
                    <a:pt x="0" y="200185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157655" y="8539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157655" y="85392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344689" y="642566"/>
            <a:ext cx="162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Class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956" y="3834608"/>
            <a:ext cx="139192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Input: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-2413" y="4590158"/>
            <a:ext cx="333819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dirty="0">
                <a:latin typeface="Arial"/>
                <a:cs typeface="Arial"/>
              </a:rPr>
              <a:t>Karpathy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0" dirty="0">
                <a:latin typeface="Arial"/>
                <a:cs typeface="Arial"/>
              </a:rPr>
              <a:t> “Large-</a:t>
            </a:r>
            <a:r>
              <a:rPr sz="600" dirty="0">
                <a:latin typeface="Arial"/>
                <a:cs typeface="Arial"/>
              </a:rPr>
              <a:t>scale</a:t>
            </a:r>
            <a:r>
              <a:rPr sz="600" spc="-10" dirty="0">
                <a:latin typeface="Arial"/>
                <a:cs typeface="Arial"/>
              </a:rPr>
              <a:t> Video Classification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Convolutional Neural Networks”, </a:t>
            </a:r>
            <a:r>
              <a:rPr sz="600" dirty="0">
                <a:latin typeface="Arial"/>
                <a:cs typeface="Arial"/>
              </a:rPr>
              <a:t>CVPR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2014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92498" y="747174"/>
            <a:ext cx="2590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Run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each </a:t>
            </a:r>
            <a:r>
              <a:rPr sz="1800" dirty="0">
                <a:latin typeface="Arial"/>
                <a:cs typeface="Arial"/>
              </a:rPr>
              <a:t>frame,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concatenate </a:t>
            </a:r>
            <a:r>
              <a:rPr sz="1800" dirty="0">
                <a:latin typeface="Arial"/>
                <a:cs typeface="Arial"/>
              </a:rPr>
              <a:t>features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MLP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978354" y="1085720"/>
            <a:ext cx="1370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100" marR="5080" indent="-2800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Clip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features: TDH’W’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95201" y="644392"/>
            <a:ext cx="2670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Intuition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Get </a:t>
            </a:r>
            <a:r>
              <a:rPr sz="1500" spc="-20" dirty="0">
                <a:latin typeface="Arial"/>
                <a:cs typeface="Arial"/>
              </a:rPr>
              <a:t>high-</a:t>
            </a:r>
            <a:r>
              <a:rPr sz="1500" spc="-10" dirty="0">
                <a:latin typeface="Arial"/>
                <a:cs typeface="Arial"/>
              </a:rPr>
              <a:t>level appearance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each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frame,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and </a:t>
            </a:r>
            <a:r>
              <a:rPr sz="1500" dirty="0">
                <a:latin typeface="Arial"/>
                <a:cs typeface="Arial"/>
              </a:rPr>
              <a:t>combine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them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085" y="73404"/>
            <a:ext cx="7181215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0" dirty="0">
                <a:latin typeface="Arial"/>
                <a:cs typeface="Arial"/>
              </a:rPr>
              <a:t>Video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Classification: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Late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Fusion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(with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spc="-10" dirty="0">
                <a:latin typeface="Arial"/>
                <a:cs typeface="Arial"/>
              </a:rPr>
              <a:t>pooling)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08277" y="2132238"/>
            <a:ext cx="7563484" cy="2404745"/>
            <a:chOff x="1408277" y="2132238"/>
            <a:chExt cx="7563484" cy="2404745"/>
          </a:xfrm>
        </p:grpSpPr>
        <p:sp>
          <p:nvSpPr>
            <p:cNvPr id="4" name="object 4"/>
            <p:cNvSpPr/>
            <p:nvPr/>
          </p:nvSpPr>
          <p:spPr>
            <a:xfrm>
              <a:off x="3984419" y="2524646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1960" y="3649050"/>
              <a:ext cx="1175159" cy="882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7040" y="3653597"/>
              <a:ext cx="1175158" cy="882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0" y="3397660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0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0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65699" y="2241546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65699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65699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16879" y="2524646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459" y="3397660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4459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4459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98159" y="2241546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98159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98159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7802" y="2524646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7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5383" y="3397660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5383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5383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99083" y="2241546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99083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99083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51959" y="2530189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7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39539" y="3403203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9539" y="331929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39539" y="331929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33239" y="2247088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33239" y="216318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33239" y="216318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19497" y="2530187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4" h="817879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07079" y="3403201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07079" y="331929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0" y="0"/>
                  </a:lnTo>
                  <a:lnTo>
                    <a:pt x="230534" y="83908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07079" y="331929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230534" y="83908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00779" y="2247087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00779" y="2163179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00779" y="2163179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87036" y="2539061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4" h="817879">
                  <a:moveTo>
                    <a:pt x="0" y="817783"/>
                  </a:moveTo>
                  <a:lnTo>
                    <a:pt x="129267" y="0"/>
                  </a:lnTo>
                  <a:lnTo>
                    <a:pt x="1045892" y="0"/>
                  </a:lnTo>
                  <a:lnTo>
                    <a:pt x="1175159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339" y="3653597"/>
            <a:ext cx="1175158" cy="8828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6879" y="3649048"/>
            <a:ext cx="1175158" cy="8828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84419" y="3649050"/>
            <a:ext cx="1175158" cy="88280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9500" y="3653597"/>
            <a:ext cx="1175159" cy="8828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607530" y="2723239"/>
            <a:ext cx="7165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11275" algn="l"/>
                <a:tab pos="2578735" algn="l"/>
                <a:tab pos="3846195" algn="l"/>
                <a:tab pos="5114290" algn="l"/>
                <a:tab pos="6381750" algn="l"/>
              </a:tabLst>
            </a:pP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4200" spc="-37" baseline="-1984" dirty="0">
                <a:latin typeface="Arial"/>
                <a:cs typeface="Arial"/>
              </a:rPr>
              <a:t>CNN</a:t>
            </a:r>
            <a:endParaRPr sz="4200" baseline="-1984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695605" y="1859389"/>
            <a:ext cx="6971665" cy="1758950"/>
            <a:chOff x="1695605" y="1859389"/>
            <a:chExt cx="6971665" cy="1758950"/>
          </a:xfrm>
        </p:grpSpPr>
        <p:sp>
          <p:nvSpPr>
            <p:cNvPr id="48" name="object 48"/>
            <p:cNvSpPr/>
            <p:nvPr/>
          </p:nvSpPr>
          <p:spPr>
            <a:xfrm>
              <a:off x="8374618" y="3412073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40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74618" y="332816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0" y="0"/>
                  </a:lnTo>
                  <a:lnTo>
                    <a:pt x="230534" y="83908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74618" y="332816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230534" y="83908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68317" y="2255960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68317" y="21720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68317" y="21720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5605" y="1859389"/>
              <a:ext cx="6971665" cy="346710"/>
            </a:xfrm>
            <a:custGeom>
              <a:avLst/>
              <a:gdLst/>
              <a:ahLst/>
              <a:cxnLst/>
              <a:rect l="l" t="t" r="r" b="b"/>
              <a:pathLst>
                <a:path w="6971665" h="346710">
                  <a:moveTo>
                    <a:pt x="6971387" y="346147"/>
                  </a:moveTo>
                  <a:lnTo>
                    <a:pt x="0" y="346147"/>
                  </a:lnTo>
                  <a:lnTo>
                    <a:pt x="0" y="0"/>
                  </a:lnTo>
                  <a:lnTo>
                    <a:pt x="6971387" y="0"/>
                  </a:lnTo>
                  <a:lnTo>
                    <a:pt x="6971387" y="346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71191" y="2794770"/>
            <a:ext cx="8763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  <a:p>
            <a:pPr marL="31115" marR="23495"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each </a:t>
            </a:r>
            <a:r>
              <a:rPr sz="1800" spc="-10" dirty="0">
                <a:latin typeface="Arial"/>
                <a:cs typeface="Arial"/>
              </a:rPr>
              <a:t>frame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361" y="1986622"/>
            <a:ext cx="1575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Frame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features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H’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W’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95605" y="1859389"/>
            <a:ext cx="6971665" cy="346710"/>
          </a:xfrm>
          <a:prstGeom prst="rect">
            <a:avLst/>
          </a:prstGeom>
          <a:ln w="19049">
            <a:solidFill>
              <a:srgbClr val="19191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100" dirty="0">
                <a:latin typeface="Arial"/>
                <a:cs typeface="Arial"/>
              </a:rPr>
              <a:t>Average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Pool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over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space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and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time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592580" y="1236446"/>
            <a:ext cx="1134110" cy="574040"/>
            <a:chOff x="4592580" y="1236446"/>
            <a:chExt cx="1134110" cy="574040"/>
          </a:xfrm>
        </p:grpSpPr>
        <p:sp>
          <p:nvSpPr>
            <p:cNvPr id="59" name="object 59"/>
            <p:cNvSpPr/>
            <p:nvPr/>
          </p:nvSpPr>
          <p:spPr>
            <a:xfrm>
              <a:off x="5159578" y="1610260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60">
                  <a:moveTo>
                    <a:pt x="0" y="200185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159578" y="15263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159578" y="15263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92580" y="1236446"/>
              <a:ext cx="1134110" cy="346710"/>
            </a:xfrm>
            <a:custGeom>
              <a:avLst/>
              <a:gdLst/>
              <a:ahLst/>
              <a:cxnLst/>
              <a:rect l="l" t="t" r="r" b="b"/>
              <a:pathLst>
                <a:path w="1134110" h="346709">
                  <a:moveTo>
                    <a:pt x="1133996" y="346147"/>
                  </a:moveTo>
                  <a:lnTo>
                    <a:pt x="0" y="346147"/>
                  </a:lnTo>
                  <a:lnTo>
                    <a:pt x="0" y="0"/>
                  </a:lnTo>
                  <a:lnTo>
                    <a:pt x="1133996" y="0"/>
                  </a:lnTo>
                  <a:lnTo>
                    <a:pt x="1133996" y="346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890168" y="1445829"/>
            <a:ext cx="159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Clip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features: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592580" y="1236446"/>
            <a:ext cx="1134110" cy="346710"/>
          </a:xfrm>
          <a:prstGeom prst="rect">
            <a:avLst/>
          </a:prstGeom>
          <a:ln w="19049">
            <a:solidFill>
              <a:srgbClr val="19191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5"/>
              </a:spcBef>
            </a:pPr>
            <a:r>
              <a:rPr sz="2100" spc="-10" dirty="0">
                <a:latin typeface="Arial"/>
                <a:cs typeface="Arial"/>
              </a:rPr>
              <a:t>Linear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132255" y="880851"/>
            <a:ext cx="281940" cy="309880"/>
            <a:chOff x="5132255" y="880851"/>
            <a:chExt cx="281940" cy="309880"/>
          </a:xfrm>
        </p:grpSpPr>
        <p:sp>
          <p:nvSpPr>
            <p:cNvPr id="66" name="object 66"/>
            <p:cNvSpPr/>
            <p:nvPr/>
          </p:nvSpPr>
          <p:spPr>
            <a:xfrm>
              <a:off x="5157655" y="990159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59">
                  <a:moveTo>
                    <a:pt x="0" y="200185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157655" y="90625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157655" y="90625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344689" y="694895"/>
            <a:ext cx="162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Class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2956" y="3886936"/>
            <a:ext cx="139192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Input: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539211" y="574802"/>
            <a:ext cx="18046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Run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on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pool </a:t>
            </a:r>
            <a:r>
              <a:rPr sz="1800" dirty="0">
                <a:latin typeface="Arial"/>
                <a:cs typeface="Arial"/>
              </a:rPr>
              <a:t>features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feed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Linear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5201" y="696719"/>
            <a:ext cx="2670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Intuition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Get </a:t>
            </a:r>
            <a:r>
              <a:rPr sz="1500" spc="-20" dirty="0">
                <a:latin typeface="Arial"/>
                <a:cs typeface="Arial"/>
              </a:rPr>
              <a:t>high-</a:t>
            </a:r>
            <a:r>
              <a:rPr sz="1500" spc="-10" dirty="0">
                <a:latin typeface="Arial"/>
                <a:cs typeface="Arial"/>
              </a:rPr>
              <a:t>level appearance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each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frame,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and </a:t>
            </a:r>
            <a:r>
              <a:rPr sz="1500" dirty="0">
                <a:latin typeface="Arial"/>
                <a:cs typeface="Arial"/>
              </a:rPr>
              <a:t>combine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them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085" y="73404"/>
            <a:ext cx="7181215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0" dirty="0">
                <a:latin typeface="Arial"/>
                <a:cs typeface="Arial"/>
              </a:rPr>
              <a:t>Video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Classification: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Late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Fusion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(with</a:t>
            </a:r>
            <a:r>
              <a:rPr sz="2400" b="0" spc="-40" dirty="0">
                <a:latin typeface="Arial"/>
                <a:cs typeface="Arial"/>
              </a:rPr>
              <a:t> </a:t>
            </a:r>
            <a:r>
              <a:rPr sz="2400" b="0" spc="-10" dirty="0">
                <a:latin typeface="Arial"/>
                <a:cs typeface="Arial"/>
              </a:rPr>
              <a:t>pooling)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08277" y="2132238"/>
            <a:ext cx="7563484" cy="2404745"/>
            <a:chOff x="1408277" y="2132238"/>
            <a:chExt cx="7563484" cy="2404745"/>
          </a:xfrm>
        </p:grpSpPr>
        <p:sp>
          <p:nvSpPr>
            <p:cNvPr id="4" name="object 4"/>
            <p:cNvSpPr/>
            <p:nvPr/>
          </p:nvSpPr>
          <p:spPr>
            <a:xfrm>
              <a:off x="3984419" y="2524646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339" y="3653597"/>
              <a:ext cx="1175158" cy="882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6879" y="3649049"/>
              <a:ext cx="1175158" cy="882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4419" y="3649050"/>
              <a:ext cx="1175158" cy="882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60" y="3649050"/>
              <a:ext cx="1175159" cy="882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00" y="3653597"/>
              <a:ext cx="1175159" cy="882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7040" y="3653597"/>
              <a:ext cx="1175158" cy="882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0" y="3397660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2000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0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65699" y="2241546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5699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65699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16879" y="2524646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04459" y="3397660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04459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04459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98159" y="2241546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98159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98159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17802" y="2524646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7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5383" y="3397660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05383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05383" y="33137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99083" y="2241546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99083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99083" y="2157638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1959" y="2530189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5" h="817879">
                  <a:moveTo>
                    <a:pt x="0" y="817783"/>
                  </a:moveTo>
                  <a:lnTo>
                    <a:pt x="129267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39539" y="3403203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39539" y="331929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39539" y="331929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33239" y="2247088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33239" y="216318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33239" y="216318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19497" y="2530187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4" h="817879">
                  <a:moveTo>
                    <a:pt x="0" y="817783"/>
                  </a:moveTo>
                  <a:lnTo>
                    <a:pt x="129266" y="0"/>
                  </a:lnTo>
                  <a:lnTo>
                    <a:pt x="1045891" y="0"/>
                  </a:lnTo>
                  <a:lnTo>
                    <a:pt x="1175158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07079" y="3403201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3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07079" y="331929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0" y="0"/>
                  </a:lnTo>
                  <a:lnTo>
                    <a:pt x="230534" y="83908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07079" y="3319293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230534" y="83908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00779" y="2247087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00779" y="2163179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00779" y="2163179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87036" y="2539061"/>
              <a:ext cx="1175385" cy="817880"/>
            </a:xfrm>
            <a:custGeom>
              <a:avLst/>
              <a:gdLst/>
              <a:ahLst/>
              <a:cxnLst/>
              <a:rect l="l" t="t" r="r" b="b"/>
              <a:pathLst>
                <a:path w="1175384" h="817879">
                  <a:moveTo>
                    <a:pt x="0" y="817783"/>
                  </a:moveTo>
                  <a:lnTo>
                    <a:pt x="129267" y="0"/>
                  </a:lnTo>
                  <a:lnTo>
                    <a:pt x="1045892" y="0"/>
                  </a:lnTo>
                  <a:lnTo>
                    <a:pt x="1175159" y="817783"/>
                  </a:lnTo>
                  <a:lnTo>
                    <a:pt x="0" y="817783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607530" y="2723239"/>
            <a:ext cx="7165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11275" algn="l"/>
                <a:tab pos="2578735" algn="l"/>
                <a:tab pos="3846195" algn="l"/>
                <a:tab pos="5114290" algn="l"/>
                <a:tab pos="6381750" algn="l"/>
              </a:tabLst>
            </a:pP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CNN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4200" spc="-37" baseline="-1984" dirty="0">
                <a:latin typeface="Arial"/>
                <a:cs typeface="Arial"/>
              </a:rPr>
              <a:t>CNN</a:t>
            </a:r>
            <a:endParaRPr sz="4200" baseline="-1984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695605" y="1859389"/>
            <a:ext cx="6971665" cy="1784350"/>
            <a:chOff x="1695605" y="1859389"/>
            <a:chExt cx="6971665" cy="1784350"/>
          </a:xfrm>
        </p:grpSpPr>
        <p:sp>
          <p:nvSpPr>
            <p:cNvPr id="48" name="object 48"/>
            <p:cNvSpPr/>
            <p:nvPr/>
          </p:nvSpPr>
          <p:spPr>
            <a:xfrm>
              <a:off x="8374618" y="3412073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40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74618" y="332816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0" y="0"/>
                  </a:lnTo>
                  <a:lnTo>
                    <a:pt x="230534" y="83908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74618" y="332816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6"/>
                  </a:moveTo>
                  <a:lnTo>
                    <a:pt x="230534" y="83908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68317" y="2255960"/>
              <a:ext cx="0" cy="259715"/>
            </a:xfrm>
            <a:custGeom>
              <a:avLst/>
              <a:gdLst/>
              <a:ahLst/>
              <a:cxnLst/>
              <a:rect l="l" t="t" r="r" b="b"/>
              <a:pathLst>
                <a:path h="259714">
                  <a:moveTo>
                    <a:pt x="0" y="25919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68317" y="21720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68317" y="21720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5605" y="1859389"/>
              <a:ext cx="6971665" cy="346710"/>
            </a:xfrm>
            <a:custGeom>
              <a:avLst/>
              <a:gdLst/>
              <a:ahLst/>
              <a:cxnLst/>
              <a:rect l="l" t="t" r="r" b="b"/>
              <a:pathLst>
                <a:path w="6971665" h="346710">
                  <a:moveTo>
                    <a:pt x="6971387" y="346147"/>
                  </a:moveTo>
                  <a:lnTo>
                    <a:pt x="0" y="346147"/>
                  </a:lnTo>
                  <a:lnTo>
                    <a:pt x="0" y="0"/>
                  </a:lnTo>
                  <a:lnTo>
                    <a:pt x="6971387" y="0"/>
                  </a:lnTo>
                  <a:lnTo>
                    <a:pt x="6971387" y="346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71191" y="2794770"/>
            <a:ext cx="8763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  <a:p>
            <a:pPr marL="31115" marR="23495"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each </a:t>
            </a:r>
            <a:r>
              <a:rPr sz="1800" spc="-10" dirty="0">
                <a:latin typeface="Arial"/>
                <a:cs typeface="Arial"/>
              </a:rPr>
              <a:t>frame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361" y="1986622"/>
            <a:ext cx="1575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Frame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features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H’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W’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95605" y="1859389"/>
            <a:ext cx="6971665" cy="346710"/>
          </a:xfrm>
          <a:prstGeom prst="rect">
            <a:avLst/>
          </a:prstGeom>
          <a:ln w="19049">
            <a:solidFill>
              <a:srgbClr val="19191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100" dirty="0">
                <a:latin typeface="Arial"/>
                <a:cs typeface="Arial"/>
              </a:rPr>
              <a:t>Average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Pool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over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space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and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time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592580" y="1236446"/>
            <a:ext cx="1134110" cy="574040"/>
            <a:chOff x="4592580" y="1236446"/>
            <a:chExt cx="1134110" cy="574040"/>
          </a:xfrm>
        </p:grpSpPr>
        <p:sp>
          <p:nvSpPr>
            <p:cNvPr id="59" name="object 59"/>
            <p:cNvSpPr/>
            <p:nvPr/>
          </p:nvSpPr>
          <p:spPr>
            <a:xfrm>
              <a:off x="5159578" y="1610260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60">
                  <a:moveTo>
                    <a:pt x="0" y="200185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159578" y="15263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159578" y="152635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92580" y="1236446"/>
              <a:ext cx="1134110" cy="346710"/>
            </a:xfrm>
            <a:custGeom>
              <a:avLst/>
              <a:gdLst/>
              <a:ahLst/>
              <a:cxnLst/>
              <a:rect l="l" t="t" r="r" b="b"/>
              <a:pathLst>
                <a:path w="1134110" h="346709">
                  <a:moveTo>
                    <a:pt x="1133996" y="346147"/>
                  </a:moveTo>
                  <a:lnTo>
                    <a:pt x="0" y="346147"/>
                  </a:lnTo>
                  <a:lnTo>
                    <a:pt x="0" y="0"/>
                  </a:lnTo>
                  <a:lnTo>
                    <a:pt x="1133996" y="0"/>
                  </a:lnTo>
                  <a:lnTo>
                    <a:pt x="1133996" y="346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592580" y="1236446"/>
            <a:ext cx="1134110" cy="346710"/>
          </a:xfrm>
          <a:prstGeom prst="rect">
            <a:avLst/>
          </a:prstGeom>
          <a:ln w="19049">
            <a:solidFill>
              <a:srgbClr val="19191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5"/>
              </a:spcBef>
            </a:pPr>
            <a:r>
              <a:rPr sz="2100" spc="-10" dirty="0">
                <a:latin typeface="Arial"/>
                <a:cs typeface="Arial"/>
              </a:rPr>
              <a:t>Linear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132255" y="880851"/>
            <a:ext cx="281940" cy="309880"/>
            <a:chOff x="5132255" y="880851"/>
            <a:chExt cx="281940" cy="309880"/>
          </a:xfrm>
        </p:grpSpPr>
        <p:sp>
          <p:nvSpPr>
            <p:cNvPr id="65" name="object 65"/>
            <p:cNvSpPr/>
            <p:nvPr/>
          </p:nvSpPr>
          <p:spPr>
            <a:xfrm>
              <a:off x="5157655" y="990159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59">
                  <a:moveTo>
                    <a:pt x="0" y="200185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157655" y="90625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157655" y="906251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344689" y="694895"/>
            <a:ext cx="162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Class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539211" y="574802"/>
            <a:ext cx="18046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Run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on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pool </a:t>
            </a:r>
            <a:r>
              <a:rPr sz="1800" dirty="0">
                <a:latin typeface="Arial"/>
                <a:cs typeface="Arial"/>
              </a:rPr>
              <a:t>features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feed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Linear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87748" y="528511"/>
            <a:ext cx="205676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Intuition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Get </a:t>
            </a:r>
            <a:r>
              <a:rPr sz="1500" spc="-20" dirty="0">
                <a:latin typeface="Arial"/>
                <a:cs typeface="Arial"/>
              </a:rPr>
              <a:t>high-</a:t>
            </a:r>
            <a:r>
              <a:rPr sz="1500" spc="-10" dirty="0">
                <a:latin typeface="Arial"/>
                <a:cs typeface="Arial"/>
              </a:rPr>
              <a:t>level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87748" y="757111"/>
            <a:ext cx="2670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appearance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each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frame,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and </a:t>
            </a:r>
            <a:r>
              <a:rPr sz="1500" dirty="0">
                <a:latin typeface="Arial"/>
                <a:cs typeface="Arial"/>
              </a:rPr>
              <a:t>combine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them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Problem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Hard</a:t>
            </a:r>
            <a:r>
              <a:rPr sz="15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15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Arial"/>
                <a:cs typeface="Arial"/>
              </a:rPr>
              <a:t>compare</a:t>
            </a:r>
            <a:endParaRPr sz="15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62348" y="1404811"/>
            <a:ext cx="4352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solidFill>
                  <a:srgbClr val="C00000"/>
                </a:solidFill>
                <a:latin typeface="Arial"/>
                <a:cs typeface="Arial"/>
              </a:rPr>
              <a:t>low-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level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motion</a:t>
            </a:r>
            <a:r>
              <a:rPr sz="1500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between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frame</a:t>
            </a:r>
            <a:r>
              <a:rPr sz="1500" spc="-56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700" spc="-7" baseline="-9259" dirty="0">
                <a:latin typeface="Arial"/>
                <a:cs typeface="Arial"/>
              </a:rPr>
              <a:t>Cli</a:t>
            </a:r>
            <a:r>
              <a:rPr sz="2700" baseline="-9259" dirty="0">
                <a:latin typeface="Arial"/>
                <a:cs typeface="Arial"/>
              </a:rPr>
              <a:t>p</a:t>
            </a:r>
            <a:r>
              <a:rPr sz="2700" spc="-89" baseline="-9259" dirty="0">
                <a:latin typeface="Arial"/>
                <a:cs typeface="Arial"/>
              </a:rPr>
              <a:t> </a:t>
            </a:r>
            <a:r>
              <a:rPr sz="2700" baseline="-9259" dirty="0">
                <a:latin typeface="Arial"/>
                <a:cs typeface="Arial"/>
              </a:rPr>
              <a:t>features:</a:t>
            </a:r>
            <a:r>
              <a:rPr sz="2700" spc="-89" baseline="-9259" dirty="0">
                <a:latin typeface="Arial"/>
                <a:cs typeface="Arial"/>
              </a:rPr>
              <a:t> </a:t>
            </a:r>
            <a:r>
              <a:rPr sz="2700" spc="-75" baseline="-9259" dirty="0">
                <a:latin typeface="Arial"/>
                <a:cs typeface="Arial"/>
              </a:rPr>
              <a:t>D</a:t>
            </a:r>
            <a:endParaRPr sz="2700" baseline="-9259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830667" y="4230054"/>
            <a:ext cx="6638290" cy="284480"/>
            <a:chOff x="1830667" y="4230054"/>
            <a:chExt cx="6638290" cy="284480"/>
          </a:xfrm>
        </p:grpSpPr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0667" y="4230054"/>
              <a:ext cx="225299" cy="22529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7526" y="4258094"/>
              <a:ext cx="225299" cy="22529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5509" y="4258094"/>
              <a:ext cx="225299" cy="22529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3049" y="4234157"/>
              <a:ext cx="225299" cy="22529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2102" y="4266639"/>
              <a:ext cx="225299" cy="22529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3436" y="4289106"/>
              <a:ext cx="225299" cy="225299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12956" y="3886936"/>
            <a:ext cx="139192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Input: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14" y="127897"/>
            <a:ext cx="607504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Video</a:t>
            </a:r>
            <a:r>
              <a:rPr sz="3200" b="0" spc="-6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Classification: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Early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Fusion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1200" y="1904172"/>
            <a:ext cx="2442845" cy="1369060"/>
          </a:xfrm>
          <a:custGeom>
            <a:avLst/>
            <a:gdLst/>
            <a:ahLst/>
            <a:cxnLst/>
            <a:rect l="l" t="t" r="r" b="b"/>
            <a:pathLst>
              <a:path w="2442845" h="1369060">
                <a:moveTo>
                  <a:pt x="0" y="1368456"/>
                </a:moveTo>
                <a:lnTo>
                  <a:pt x="416106" y="0"/>
                </a:lnTo>
                <a:lnTo>
                  <a:pt x="2026581" y="0"/>
                </a:lnTo>
                <a:lnTo>
                  <a:pt x="2442687" y="1368456"/>
                </a:lnTo>
                <a:lnTo>
                  <a:pt x="0" y="1368456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89761" y="2385182"/>
            <a:ext cx="15849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Arial"/>
                <a:cs typeface="Arial"/>
              </a:rPr>
              <a:t>2D</a:t>
            </a:r>
            <a:r>
              <a:rPr sz="3300" spc="-55" dirty="0">
                <a:latin typeface="Arial"/>
                <a:cs typeface="Arial"/>
              </a:rPr>
              <a:t> </a:t>
            </a:r>
            <a:r>
              <a:rPr sz="3300" spc="-25" dirty="0">
                <a:latin typeface="Arial"/>
                <a:cs typeface="Arial"/>
              </a:rPr>
              <a:t>CNN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6120" y="1567050"/>
            <a:ext cx="7513320" cy="2900045"/>
            <a:chOff x="1526120" y="1567050"/>
            <a:chExt cx="7513320" cy="2900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120" y="3583796"/>
              <a:ext cx="1175158" cy="882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660" y="3579247"/>
              <a:ext cx="1175159" cy="882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1200" y="3579249"/>
              <a:ext cx="1175158" cy="882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8741" y="3579249"/>
              <a:ext cx="1175158" cy="882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6281" y="3583796"/>
              <a:ext cx="1175158" cy="882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3821" y="3583796"/>
              <a:ext cx="1175158" cy="882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34437" y="1676358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60">
                  <a:moveTo>
                    <a:pt x="0" y="200185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34437" y="159245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4437" y="159245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3146" y="3046905"/>
            <a:ext cx="1150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6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Reshape: </a:t>
            </a:r>
            <a:r>
              <a:rPr sz="1800" dirty="0">
                <a:latin typeface="Arial"/>
                <a:cs typeface="Arial"/>
              </a:rPr>
              <a:t>3T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21470" y="1381093"/>
            <a:ext cx="162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Class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76911" y="1855236"/>
            <a:ext cx="15284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Rest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the </a:t>
            </a:r>
            <a:r>
              <a:rPr sz="1500" dirty="0">
                <a:latin typeface="Arial"/>
                <a:cs typeface="Arial"/>
              </a:rPr>
              <a:t>network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is </a:t>
            </a:r>
            <a:r>
              <a:rPr sz="1500" dirty="0">
                <a:latin typeface="Arial"/>
                <a:cs typeface="Arial"/>
              </a:rPr>
              <a:t>standard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2D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CNN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381" y="793994"/>
            <a:ext cx="23006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Intuition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Compare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frames </a:t>
            </a:r>
            <a:r>
              <a:rPr sz="1500" dirty="0">
                <a:latin typeface="Arial"/>
                <a:cs typeface="Arial"/>
              </a:rPr>
              <a:t>with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very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first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conv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layer,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1381" y="1251194"/>
            <a:ext cx="21729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after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that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normal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2D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CNN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94649" y="3290947"/>
            <a:ext cx="6376035" cy="312420"/>
            <a:chOff x="2094649" y="3290947"/>
            <a:chExt cx="6376035" cy="312420"/>
          </a:xfrm>
        </p:grpSpPr>
        <p:sp>
          <p:nvSpPr>
            <p:cNvPr id="21" name="object 21"/>
            <p:cNvSpPr/>
            <p:nvPr/>
          </p:nvSpPr>
          <p:spPr>
            <a:xfrm>
              <a:off x="2113699" y="3428245"/>
              <a:ext cx="3001645" cy="155575"/>
            </a:xfrm>
            <a:custGeom>
              <a:avLst/>
              <a:gdLst/>
              <a:ahLst/>
              <a:cxnLst/>
              <a:rect l="l" t="t" r="r" b="b"/>
              <a:pathLst>
                <a:path w="3001645" h="155575">
                  <a:moveTo>
                    <a:pt x="0" y="155549"/>
                  </a:moveTo>
                  <a:lnTo>
                    <a:pt x="0" y="0"/>
                  </a:lnTo>
                  <a:lnTo>
                    <a:pt x="300138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3210" y="3291545"/>
              <a:ext cx="207622" cy="20186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1239" y="3425938"/>
              <a:ext cx="1732280" cy="153670"/>
            </a:xfrm>
            <a:custGeom>
              <a:avLst/>
              <a:gdLst/>
              <a:ahLst/>
              <a:cxnLst/>
              <a:rect l="l" t="t" r="r" b="b"/>
              <a:pathLst>
                <a:path w="1732279" h="153670">
                  <a:moveTo>
                    <a:pt x="0" y="153309"/>
                  </a:moveTo>
                  <a:lnTo>
                    <a:pt x="0" y="0"/>
                  </a:lnTo>
                  <a:lnTo>
                    <a:pt x="17318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1802" y="3290947"/>
              <a:ext cx="208566" cy="20072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48779" y="3425939"/>
              <a:ext cx="464820" cy="153670"/>
            </a:xfrm>
            <a:custGeom>
              <a:avLst/>
              <a:gdLst/>
              <a:ahLst/>
              <a:cxnLst/>
              <a:rect l="l" t="t" r="r" b="b"/>
              <a:pathLst>
                <a:path w="464820" h="153670">
                  <a:moveTo>
                    <a:pt x="0" y="153308"/>
                  </a:moveTo>
                  <a:lnTo>
                    <a:pt x="0" y="0"/>
                  </a:lnTo>
                  <a:lnTo>
                    <a:pt x="4643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1842" y="3290948"/>
              <a:ext cx="208566" cy="20072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52007" y="3425939"/>
              <a:ext cx="464820" cy="153670"/>
            </a:xfrm>
            <a:custGeom>
              <a:avLst/>
              <a:gdLst/>
              <a:ahLst/>
              <a:cxnLst/>
              <a:rect l="l" t="t" r="r" b="b"/>
              <a:pathLst>
                <a:path w="464820" h="153670">
                  <a:moveTo>
                    <a:pt x="464312" y="153308"/>
                  </a:moveTo>
                  <a:lnTo>
                    <a:pt x="464312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4690" y="3290948"/>
              <a:ext cx="208566" cy="2007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450009" y="3428211"/>
              <a:ext cx="1734185" cy="156210"/>
            </a:xfrm>
            <a:custGeom>
              <a:avLst/>
              <a:gdLst/>
              <a:ahLst/>
              <a:cxnLst/>
              <a:rect l="l" t="t" r="r" b="b"/>
              <a:pathLst>
                <a:path w="1734184" h="156210">
                  <a:moveTo>
                    <a:pt x="1733849" y="155584"/>
                  </a:moveTo>
                  <a:lnTo>
                    <a:pt x="1733849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4233" y="3291537"/>
              <a:ext cx="207637" cy="20184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450050" y="3428211"/>
              <a:ext cx="3001645" cy="156210"/>
            </a:xfrm>
            <a:custGeom>
              <a:avLst/>
              <a:gdLst/>
              <a:ahLst/>
              <a:cxnLst/>
              <a:rect l="l" t="t" r="r" b="b"/>
              <a:pathLst>
                <a:path w="3001645" h="156210">
                  <a:moveTo>
                    <a:pt x="3001350" y="155584"/>
                  </a:moveTo>
                  <a:lnTo>
                    <a:pt x="3001350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4273" y="3291537"/>
              <a:ext cx="207637" cy="20184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718227" y="2197339"/>
            <a:ext cx="1856739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First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2D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 </a:t>
            </a:r>
            <a:r>
              <a:rPr sz="1500" dirty="0">
                <a:latin typeface="Arial"/>
                <a:cs typeface="Arial"/>
              </a:rPr>
              <a:t>collapses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all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temporal information: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latin typeface="Arial"/>
                <a:cs typeface="Arial"/>
              </a:rPr>
              <a:t>Input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3T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latin typeface="Arial"/>
                <a:cs typeface="Arial"/>
              </a:rPr>
              <a:t>Output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9737" y="3817135"/>
            <a:ext cx="3342640" cy="855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42464" algn="ctr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Input:</a:t>
            </a:r>
            <a:endParaRPr sz="1800">
              <a:latin typeface="Arial"/>
              <a:cs typeface="Arial"/>
            </a:endParaRPr>
          </a:p>
          <a:p>
            <a:pPr marR="1943100"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655"/>
              </a:spcBef>
            </a:pPr>
            <a:r>
              <a:rPr sz="600" dirty="0">
                <a:latin typeface="Arial"/>
                <a:cs typeface="Arial"/>
              </a:rPr>
              <a:t>Karpathy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0" dirty="0">
                <a:latin typeface="Arial"/>
                <a:cs typeface="Arial"/>
              </a:rPr>
              <a:t> “Large-</a:t>
            </a:r>
            <a:r>
              <a:rPr sz="600" dirty="0">
                <a:latin typeface="Arial"/>
                <a:cs typeface="Arial"/>
              </a:rPr>
              <a:t>scale</a:t>
            </a:r>
            <a:r>
              <a:rPr sz="600" spc="-10" dirty="0">
                <a:latin typeface="Arial"/>
                <a:cs typeface="Arial"/>
              </a:rPr>
              <a:t> Video Classification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Convolutional Neural Networks”, </a:t>
            </a:r>
            <a:r>
              <a:rPr sz="600" dirty="0">
                <a:latin typeface="Arial"/>
                <a:cs typeface="Arial"/>
              </a:rPr>
              <a:t>CVPR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2014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14" y="127897"/>
            <a:ext cx="607504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Video</a:t>
            </a:r>
            <a:r>
              <a:rPr sz="3200" b="0" spc="-6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Classification: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Early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Fusion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1200" y="1904172"/>
            <a:ext cx="2442845" cy="1369060"/>
          </a:xfrm>
          <a:custGeom>
            <a:avLst/>
            <a:gdLst/>
            <a:ahLst/>
            <a:cxnLst/>
            <a:rect l="l" t="t" r="r" b="b"/>
            <a:pathLst>
              <a:path w="2442845" h="1369060">
                <a:moveTo>
                  <a:pt x="0" y="1368456"/>
                </a:moveTo>
                <a:lnTo>
                  <a:pt x="416106" y="0"/>
                </a:lnTo>
                <a:lnTo>
                  <a:pt x="2026581" y="0"/>
                </a:lnTo>
                <a:lnTo>
                  <a:pt x="2442687" y="1368456"/>
                </a:lnTo>
                <a:lnTo>
                  <a:pt x="0" y="1368456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89761" y="2385182"/>
            <a:ext cx="15849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Arial"/>
                <a:cs typeface="Arial"/>
              </a:rPr>
              <a:t>2D</a:t>
            </a:r>
            <a:r>
              <a:rPr sz="3300" spc="-55" dirty="0">
                <a:latin typeface="Arial"/>
                <a:cs typeface="Arial"/>
              </a:rPr>
              <a:t> </a:t>
            </a:r>
            <a:r>
              <a:rPr sz="3300" spc="-25" dirty="0">
                <a:latin typeface="Arial"/>
                <a:cs typeface="Arial"/>
              </a:rPr>
              <a:t>CNN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6120" y="1567050"/>
            <a:ext cx="7513320" cy="2900045"/>
            <a:chOff x="1526120" y="1567050"/>
            <a:chExt cx="7513320" cy="2900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120" y="3583796"/>
              <a:ext cx="1175158" cy="882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660" y="3579247"/>
              <a:ext cx="1175159" cy="882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1200" y="3579249"/>
              <a:ext cx="1175158" cy="882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8741" y="3579249"/>
              <a:ext cx="1175158" cy="882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6281" y="3583796"/>
              <a:ext cx="1175158" cy="882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3821" y="3583796"/>
              <a:ext cx="1175158" cy="882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34437" y="1676358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60">
                  <a:moveTo>
                    <a:pt x="0" y="200185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34437" y="159245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4437" y="159245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6927" y="3046905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Reshape: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3146" y="3321225"/>
            <a:ext cx="1150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21470" y="1381093"/>
            <a:ext cx="162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Class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76911" y="1855236"/>
            <a:ext cx="15284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Rest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the </a:t>
            </a:r>
            <a:r>
              <a:rPr sz="1500" dirty="0">
                <a:latin typeface="Arial"/>
                <a:cs typeface="Arial"/>
              </a:rPr>
              <a:t>network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is </a:t>
            </a:r>
            <a:r>
              <a:rPr sz="1500" dirty="0">
                <a:latin typeface="Arial"/>
                <a:cs typeface="Arial"/>
              </a:rPr>
              <a:t>standard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2D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CNN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1381" y="793994"/>
            <a:ext cx="23006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Intuition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Compare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frames </a:t>
            </a:r>
            <a:r>
              <a:rPr sz="1500" dirty="0">
                <a:latin typeface="Arial"/>
                <a:cs typeface="Arial"/>
              </a:rPr>
              <a:t>with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very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first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conv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layer, </a:t>
            </a:r>
            <a:r>
              <a:rPr sz="1500" dirty="0">
                <a:latin typeface="Arial"/>
                <a:cs typeface="Arial"/>
              </a:rPr>
              <a:t>after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that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normal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2D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CNN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94649" y="3290947"/>
            <a:ext cx="6376035" cy="312420"/>
            <a:chOff x="2094649" y="3290947"/>
            <a:chExt cx="6376035" cy="312420"/>
          </a:xfrm>
        </p:grpSpPr>
        <p:sp>
          <p:nvSpPr>
            <p:cNvPr id="21" name="object 21"/>
            <p:cNvSpPr/>
            <p:nvPr/>
          </p:nvSpPr>
          <p:spPr>
            <a:xfrm>
              <a:off x="2113699" y="3428245"/>
              <a:ext cx="3001645" cy="155575"/>
            </a:xfrm>
            <a:custGeom>
              <a:avLst/>
              <a:gdLst/>
              <a:ahLst/>
              <a:cxnLst/>
              <a:rect l="l" t="t" r="r" b="b"/>
              <a:pathLst>
                <a:path w="3001645" h="155575">
                  <a:moveTo>
                    <a:pt x="0" y="155549"/>
                  </a:moveTo>
                  <a:lnTo>
                    <a:pt x="0" y="0"/>
                  </a:lnTo>
                  <a:lnTo>
                    <a:pt x="300138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3210" y="3291545"/>
              <a:ext cx="207622" cy="20186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1239" y="3425938"/>
              <a:ext cx="1732280" cy="153670"/>
            </a:xfrm>
            <a:custGeom>
              <a:avLst/>
              <a:gdLst/>
              <a:ahLst/>
              <a:cxnLst/>
              <a:rect l="l" t="t" r="r" b="b"/>
              <a:pathLst>
                <a:path w="1732279" h="153670">
                  <a:moveTo>
                    <a:pt x="0" y="153309"/>
                  </a:moveTo>
                  <a:lnTo>
                    <a:pt x="0" y="0"/>
                  </a:lnTo>
                  <a:lnTo>
                    <a:pt x="17318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1802" y="3290947"/>
              <a:ext cx="208566" cy="20072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48779" y="3425939"/>
              <a:ext cx="464820" cy="153670"/>
            </a:xfrm>
            <a:custGeom>
              <a:avLst/>
              <a:gdLst/>
              <a:ahLst/>
              <a:cxnLst/>
              <a:rect l="l" t="t" r="r" b="b"/>
              <a:pathLst>
                <a:path w="464820" h="153670">
                  <a:moveTo>
                    <a:pt x="0" y="153308"/>
                  </a:moveTo>
                  <a:lnTo>
                    <a:pt x="0" y="0"/>
                  </a:lnTo>
                  <a:lnTo>
                    <a:pt x="4643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1842" y="3290948"/>
              <a:ext cx="208566" cy="20072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52007" y="3425939"/>
              <a:ext cx="464820" cy="153670"/>
            </a:xfrm>
            <a:custGeom>
              <a:avLst/>
              <a:gdLst/>
              <a:ahLst/>
              <a:cxnLst/>
              <a:rect l="l" t="t" r="r" b="b"/>
              <a:pathLst>
                <a:path w="464820" h="153670">
                  <a:moveTo>
                    <a:pt x="464312" y="153308"/>
                  </a:moveTo>
                  <a:lnTo>
                    <a:pt x="464312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4690" y="3290948"/>
              <a:ext cx="208566" cy="2007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450009" y="3428211"/>
              <a:ext cx="1734185" cy="156210"/>
            </a:xfrm>
            <a:custGeom>
              <a:avLst/>
              <a:gdLst/>
              <a:ahLst/>
              <a:cxnLst/>
              <a:rect l="l" t="t" r="r" b="b"/>
              <a:pathLst>
                <a:path w="1734184" h="156210">
                  <a:moveTo>
                    <a:pt x="1733849" y="155584"/>
                  </a:moveTo>
                  <a:lnTo>
                    <a:pt x="1733849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4233" y="3291537"/>
              <a:ext cx="207637" cy="20184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450050" y="3428211"/>
              <a:ext cx="3001645" cy="156210"/>
            </a:xfrm>
            <a:custGeom>
              <a:avLst/>
              <a:gdLst/>
              <a:ahLst/>
              <a:cxnLst/>
              <a:rect l="l" t="t" r="r" b="b"/>
              <a:pathLst>
                <a:path w="3001645" h="156210">
                  <a:moveTo>
                    <a:pt x="3001350" y="155584"/>
                  </a:moveTo>
                  <a:lnTo>
                    <a:pt x="3001350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4273" y="3291537"/>
              <a:ext cx="207637" cy="20184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01381" y="1479794"/>
            <a:ext cx="2973705" cy="165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634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Problem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15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One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layer</a:t>
            </a:r>
            <a:r>
              <a:rPr sz="15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temporal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Arial"/>
                <a:cs typeface="Arial"/>
              </a:rPr>
              <a:t>processing</a:t>
            </a:r>
            <a:r>
              <a:rPr sz="1500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may</a:t>
            </a:r>
            <a:r>
              <a:rPr sz="1500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C00000"/>
                </a:solidFill>
                <a:latin typeface="Arial"/>
                <a:cs typeface="Arial"/>
              </a:rPr>
              <a:t>not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15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Arial"/>
                <a:cs typeface="Arial"/>
              </a:rPr>
              <a:t>enough!</a:t>
            </a:r>
            <a:endParaRPr sz="1500">
              <a:latin typeface="Arial"/>
              <a:cs typeface="Arial"/>
            </a:endParaRPr>
          </a:p>
          <a:p>
            <a:pPr marL="1129030" marR="5080">
              <a:lnSpc>
                <a:spcPct val="100000"/>
              </a:lnSpc>
              <a:spcBef>
                <a:spcPts val="250"/>
              </a:spcBef>
            </a:pPr>
            <a:r>
              <a:rPr sz="1500" dirty="0">
                <a:latin typeface="Arial"/>
                <a:cs typeface="Arial"/>
              </a:rPr>
              <a:t>First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2D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 </a:t>
            </a:r>
            <a:r>
              <a:rPr sz="1500" dirty="0">
                <a:latin typeface="Arial"/>
                <a:cs typeface="Arial"/>
              </a:rPr>
              <a:t>collapses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all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temporal information:</a:t>
            </a:r>
            <a:endParaRPr sz="1500">
              <a:latin typeface="Arial"/>
              <a:cs typeface="Arial"/>
            </a:endParaRPr>
          </a:p>
          <a:p>
            <a:pPr marL="1129030">
              <a:lnSpc>
                <a:spcPct val="100000"/>
              </a:lnSpc>
            </a:pPr>
            <a:r>
              <a:rPr sz="1500" b="1" dirty="0">
                <a:latin typeface="Arial"/>
                <a:cs typeface="Arial"/>
              </a:rPr>
              <a:t>Input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3T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737" y="3817135"/>
            <a:ext cx="3342640" cy="855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42464" algn="ctr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Input:</a:t>
            </a:r>
            <a:endParaRPr sz="1800">
              <a:latin typeface="Arial"/>
              <a:cs typeface="Arial"/>
            </a:endParaRPr>
          </a:p>
          <a:p>
            <a:pPr marR="1943100"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655"/>
              </a:spcBef>
            </a:pPr>
            <a:r>
              <a:rPr sz="600" dirty="0">
                <a:latin typeface="Arial"/>
                <a:cs typeface="Arial"/>
              </a:rPr>
              <a:t>Karpathy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0" dirty="0">
                <a:latin typeface="Arial"/>
                <a:cs typeface="Arial"/>
              </a:rPr>
              <a:t> “Large-</a:t>
            </a:r>
            <a:r>
              <a:rPr sz="600" dirty="0">
                <a:latin typeface="Arial"/>
                <a:cs typeface="Arial"/>
              </a:rPr>
              <a:t>scale</a:t>
            </a:r>
            <a:r>
              <a:rPr sz="600" spc="-10" dirty="0">
                <a:latin typeface="Arial"/>
                <a:cs typeface="Arial"/>
              </a:rPr>
              <a:t> Video Classification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Convolutional Neural Networks”, </a:t>
            </a:r>
            <a:r>
              <a:rPr sz="600" dirty="0">
                <a:latin typeface="Arial"/>
                <a:cs typeface="Arial"/>
              </a:rPr>
              <a:t>CVPR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2014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18227" y="3111739"/>
            <a:ext cx="16116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Output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025" y="-131934"/>
            <a:ext cx="7886700" cy="994172"/>
          </a:xfrm>
          <a:prstGeom prst="rect">
            <a:avLst/>
          </a:prstGeom>
        </p:spPr>
        <p:txBody>
          <a:bodyPr vert="horz" wrap="square" lIns="0" tIns="139584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Video</a:t>
            </a:r>
            <a:r>
              <a:rPr sz="3200" b="0" spc="-6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Classification:</a:t>
            </a:r>
            <a:r>
              <a:rPr sz="3200" b="0" spc="-5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CNN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84419" y="1953034"/>
            <a:ext cx="2442845" cy="1369060"/>
          </a:xfrm>
          <a:custGeom>
            <a:avLst/>
            <a:gdLst/>
            <a:ahLst/>
            <a:cxnLst/>
            <a:rect l="l" t="t" r="r" b="b"/>
            <a:pathLst>
              <a:path w="2442845" h="1369060">
                <a:moveTo>
                  <a:pt x="0" y="1368456"/>
                </a:moveTo>
                <a:lnTo>
                  <a:pt x="416106" y="0"/>
                </a:lnTo>
                <a:lnTo>
                  <a:pt x="2026581" y="0"/>
                </a:lnTo>
                <a:lnTo>
                  <a:pt x="2442687" y="1368456"/>
                </a:lnTo>
                <a:lnTo>
                  <a:pt x="0" y="1368456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2980" y="2434043"/>
            <a:ext cx="15849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Arial"/>
                <a:cs typeface="Arial"/>
              </a:rPr>
              <a:t>3D</a:t>
            </a:r>
            <a:r>
              <a:rPr sz="3300" spc="-55" dirty="0">
                <a:latin typeface="Arial"/>
                <a:cs typeface="Arial"/>
              </a:rPr>
              <a:t> </a:t>
            </a:r>
            <a:r>
              <a:rPr sz="3300" spc="-25" dirty="0">
                <a:latin typeface="Arial"/>
                <a:cs typeface="Arial"/>
              </a:rPr>
              <a:t>CNN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49339" y="1615912"/>
            <a:ext cx="7513320" cy="2900045"/>
            <a:chOff x="1449339" y="1615912"/>
            <a:chExt cx="7513320" cy="2900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339" y="3632656"/>
              <a:ext cx="1175158" cy="882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6879" y="3628109"/>
              <a:ext cx="1175158" cy="882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4419" y="3628110"/>
              <a:ext cx="1175158" cy="882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60" y="3628110"/>
              <a:ext cx="1175159" cy="882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00" y="3632656"/>
              <a:ext cx="1175159" cy="882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7040" y="3632656"/>
              <a:ext cx="1175158" cy="882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57655" y="1725220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60">
                  <a:moveTo>
                    <a:pt x="0" y="200185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57655" y="164131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7655" y="1641312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44689" y="1429954"/>
            <a:ext cx="162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Class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4601" y="842855"/>
            <a:ext cx="24904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Intuition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Use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3D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versions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of </a:t>
            </a:r>
            <a:r>
              <a:rPr sz="1500" spc="-10" dirty="0">
                <a:latin typeface="Arial"/>
                <a:cs typeface="Arial"/>
              </a:rPr>
              <a:t>convolution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and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pooling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to </a:t>
            </a:r>
            <a:r>
              <a:rPr sz="1500" dirty="0">
                <a:latin typeface="Arial"/>
                <a:cs typeface="Arial"/>
              </a:rPr>
              <a:t>slowly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fuse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temporal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4601" y="1528655"/>
            <a:ext cx="2544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information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over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course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of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network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17868" y="3339808"/>
            <a:ext cx="6376035" cy="312420"/>
            <a:chOff x="2017868" y="3339808"/>
            <a:chExt cx="6376035" cy="312420"/>
          </a:xfrm>
        </p:grpSpPr>
        <p:sp>
          <p:nvSpPr>
            <p:cNvPr id="19" name="object 19"/>
            <p:cNvSpPr/>
            <p:nvPr/>
          </p:nvSpPr>
          <p:spPr>
            <a:xfrm>
              <a:off x="2036918" y="3477106"/>
              <a:ext cx="3001645" cy="155575"/>
            </a:xfrm>
            <a:custGeom>
              <a:avLst/>
              <a:gdLst/>
              <a:ahLst/>
              <a:cxnLst/>
              <a:rect l="l" t="t" r="r" b="b"/>
              <a:pathLst>
                <a:path w="3001645" h="155575">
                  <a:moveTo>
                    <a:pt x="0" y="155549"/>
                  </a:moveTo>
                  <a:lnTo>
                    <a:pt x="0" y="0"/>
                  </a:lnTo>
                  <a:lnTo>
                    <a:pt x="300138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6429" y="3340406"/>
              <a:ext cx="207622" cy="2018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04458" y="3474799"/>
              <a:ext cx="1732280" cy="153670"/>
            </a:xfrm>
            <a:custGeom>
              <a:avLst/>
              <a:gdLst/>
              <a:ahLst/>
              <a:cxnLst/>
              <a:rect l="l" t="t" r="r" b="b"/>
              <a:pathLst>
                <a:path w="1732279" h="153670">
                  <a:moveTo>
                    <a:pt x="0" y="153309"/>
                  </a:moveTo>
                  <a:lnTo>
                    <a:pt x="0" y="0"/>
                  </a:lnTo>
                  <a:lnTo>
                    <a:pt x="17318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5021" y="3339808"/>
              <a:ext cx="208566" cy="2007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71998" y="3474800"/>
              <a:ext cx="464820" cy="153670"/>
            </a:xfrm>
            <a:custGeom>
              <a:avLst/>
              <a:gdLst/>
              <a:ahLst/>
              <a:cxnLst/>
              <a:rect l="l" t="t" r="r" b="b"/>
              <a:pathLst>
                <a:path w="464820" h="153670">
                  <a:moveTo>
                    <a:pt x="0" y="153309"/>
                  </a:moveTo>
                  <a:lnTo>
                    <a:pt x="0" y="0"/>
                  </a:lnTo>
                  <a:lnTo>
                    <a:pt x="4643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5061" y="3339809"/>
              <a:ext cx="208566" cy="20072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375227" y="3474800"/>
              <a:ext cx="464820" cy="153670"/>
            </a:xfrm>
            <a:custGeom>
              <a:avLst/>
              <a:gdLst/>
              <a:ahLst/>
              <a:cxnLst/>
              <a:rect l="l" t="t" r="r" b="b"/>
              <a:pathLst>
                <a:path w="464820" h="153670">
                  <a:moveTo>
                    <a:pt x="464312" y="153309"/>
                  </a:moveTo>
                  <a:lnTo>
                    <a:pt x="464312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7909" y="3339809"/>
              <a:ext cx="208566" cy="20072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373229" y="3477072"/>
              <a:ext cx="1734185" cy="156210"/>
            </a:xfrm>
            <a:custGeom>
              <a:avLst/>
              <a:gdLst/>
              <a:ahLst/>
              <a:cxnLst/>
              <a:rect l="l" t="t" r="r" b="b"/>
              <a:pathLst>
                <a:path w="1734184" h="156210">
                  <a:moveTo>
                    <a:pt x="1733850" y="155584"/>
                  </a:moveTo>
                  <a:lnTo>
                    <a:pt x="1733850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7453" y="3340398"/>
              <a:ext cx="207637" cy="2018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73269" y="3477072"/>
              <a:ext cx="3001645" cy="156210"/>
            </a:xfrm>
            <a:custGeom>
              <a:avLst/>
              <a:gdLst/>
              <a:ahLst/>
              <a:cxnLst/>
              <a:rect l="l" t="t" r="r" b="b"/>
              <a:pathLst>
                <a:path w="3001645" h="156210">
                  <a:moveTo>
                    <a:pt x="3001350" y="155584"/>
                  </a:moveTo>
                  <a:lnTo>
                    <a:pt x="3001350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7492" y="3340398"/>
              <a:ext cx="207637" cy="20184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568560" y="2170024"/>
            <a:ext cx="25126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Each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layer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network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a </a:t>
            </a:r>
            <a:r>
              <a:rPr sz="1500" dirty="0">
                <a:latin typeface="Arial"/>
                <a:cs typeface="Arial"/>
              </a:rPr>
              <a:t>4D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tensor: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r>
              <a:rPr sz="1500" spc="50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Use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3D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conv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and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3D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pooling operations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022" y="3844342"/>
            <a:ext cx="7188834" cy="83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931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Input:</a:t>
            </a:r>
            <a:endParaRPr sz="1800">
              <a:latin typeface="Arial"/>
              <a:cs typeface="Arial"/>
            </a:endParaRPr>
          </a:p>
          <a:p>
            <a:pPr marR="5793105"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43815">
              <a:lnSpc>
                <a:spcPct val="100000"/>
              </a:lnSpc>
              <a:spcBef>
                <a:spcPts val="1245"/>
              </a:spcBef>
            </a:pPr>
            <a:r>
              <a:rPr sz="650" dirty="0">
                <a:latin typeface="Arial"/>
                <a:cs typeface="Arial"/>
              </a:rPr>
              <a:t>Ji</a:t>
            </a:r>
            <a:r>
              <a:rPr sz="650" spc="3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et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al,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“3D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Convolutional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Neural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Networks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for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Human</a:t>
            </a:r>
            <a:r>
              <a:rPr sz="650" spc="-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Action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Recognition”,</a:t>
            </a:r>
            <a:r>
              <a:rPr sz="650" spc="2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TPAMI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2010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;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Karpathy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et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al,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“Large-scale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Video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Classification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with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Convolutional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Neural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Networks”,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CVPR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2014</a:t>
            </a:r>
            <a:endParaRPr sz="6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77081" y="4540660"/>
            <a:ext cx="15703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Slide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credit: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Justin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Johnson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8874" y="2153324"/>
            <a:ext cx="1898014" cy="833119"/>
            <a:chOff x="1628874" y="21533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638399" y="2313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70002" y="2162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8399" y="2162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8399" y="2162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34649" y="2428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5149" y="2183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07525" y="355473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6912" y="394636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095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Arial"/>
                <a:cs typeface="Arial"/>
              </a:rPr>
              <a:t>Convolution</a:t>
            </a:r>
            <a:r>
              <a:rPr sz="3000" b="0" spc="-55" dirty="0">
                <a:latin typeface="Arial"/>
                <a:cs typeface="Arial"/>
              </a:rPr>
              <a:t> </a:t>
            </a:r>
            <a:r>
              <a:rPr sz="3000" b="0" spc="-10" dirty="0">
                <a:latin typeface="Arial"/>
                <a:cs typeface="Arial"/>
              </a:rPr>
              <a:t>Layer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12350" y="1181324"/>
            <a:ext cx="975994" cy="2777490"/>
            <a:chOff x="1212350" y="1181324"/>
            <a:chExt cx="975994" cy="2777490"/>
          </a:xfrm>
        </p:grpSpPr>
        <p:sp>
          <p:nvSpPr>
            <p:cNvPr id="13" name="object 13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71825" y="829307"/>
            <a:ext cx="3373120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3495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535"/>
              </a:lnSpc>
            </a:pPr>
            <a:r>
              <a:rPr sz="1800" spc="-2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45865" y="1005487"/>
            <a:ext cx="1395730" cy="1032510"/>
            <a:chOff x="2045865" y="1005487"/>
            <a:chExt cx="1395730" cy="1032510"/>
          </a:xfrm>
        </p:grpSpPr>
        <p:sp>
          <p:nvSpPr>
            <p:cNvPr id="19" name="object 19"/>
            <p:cNvSpPr/>
            <p:nvPr/>
          </p:nvSpPr>
          <p:spPr>
            <a:xfrm>
              <a:off x="2404261" y="1010249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90915" y="1493774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971899" y="2552604"/>
            <a:ext cx="2357120" cy="41275"/>
            <a:chOff x="3971899" y="2552604"/>
            <a:chExt cx="2357120" cy="41275"/>
          </a:xfrm>
        </p:grpSpPr>
        <p:sp>
          <p:nvSpPr>
            <p:cNvPr id="26" name="object 26"/>
            <p:cNvSpPr/>
            <p:nvPr/>
          </p:nvSpPr>
          <p:spPr>
            <a:xfrm>
              <a:off x="3971899" y="257309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15450" y="2774831"/>
            <a:ext cx="241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convolve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(slide)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all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locations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65425" y="1181324"/>
            <a:ext cx="975994" cy="2777490"/>
            <a:chOff x="7065425" y="1181324"/>
            <a:chExt cx="975994" cy="2777490"/>
          </a:xfrm>
        </p:grpSpPr>
        <p:sp>
          <p:nvSpPr>
            <p:cNvPr id="31" name="object 31"/>
            <p:cNvSpPr/>
            <p:nvPr/>
          </p:nvSpPr>
          <p:spPr>
            <a:xfrm>
              <a:off x="7074950" y="20550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67176" y="11908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74950" y="11908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74950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153374" y="587555"/>
            <a:ext cx="1623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sz="1800" b="1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32469" y="39682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99978" y="351253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04378" y="210154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53155"/>
            <a:ext cx="7886700" cy="994172"/>
          </a:xfrm>
          <a:prstGeom prst="rect">
            <a:avLst/>
          </a:prstGeom>
        </p:spPr>
        <p:txBody>
          <a:bodyPr vert="horz" wrap="square" lIns="0" tIns="173258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Recall</a:t>
            </a:r>
            <a:r>
              <a:rPr sz="2400" b="0" dirty="0">
                <a:latin typeface="Arial"/>
                <a:cs typeface="Arial"/>
              </a:rPr>
              <a:t>:</a:t>
            </a:r>
            <a:r>
              <a:rPr sz="2400" b="0" spc="-8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(2D)</a:t>
            </a:r>
            <a:r>
              <a:rPr sz="2400" b="0" spc="-8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Image</a:t>
            </a:r>
            <a:r>
              <a:rPr sz="2400" b="0" spc="-75" dirty="0">
                <a:latin typeface="Arial"/>
                <a:cs typeface="Arial"/>
              </a:rPr>
              <a:t> </a:t>
            </a:r>
            <a:r>
              <a:rPr sz="2400" b="0" spc="-10" dirty="0">
                <a:latin typeface="Arial"/>
                <a:cs typeface="Arial"/>
              </a:rPr>
              <a:t>classification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98099" y="2461059"/>
            <a:ext cx="1338580" cy="82550"/>
            <a:chOff x="3698099" y="2461059"/>
            <a:chExt cx="1338580" cy="82550"/>
          </a:xfrm>
        </p:grpSpPr>
        <p:sp>
          <p:nvSpPr>
            <p:cNvPr id="4" name="object 4"/>
            <p:cNvSpPr/>
            <p:nvPr/>
          </p:nvSpPr>
          <p:spPr>
            <a:xfrm>
              <a:off x="3698099" y="2502049"/>
              <a:ext cx="1242695" cy="0"/>
            </a:xfrm>
            <a:custGeom>
              <a:avLst/>
              <a:gdLst/>
              <a:ahLst/>
              <a:cxnLst/>
              <a:rect l="l" t="t" r="r" b="b"/>
              <a:pathLst>
                <a:path w="1242695">
                  <a:moveTo>
                    <a:pt x="0" y="0"/>
                  </a:moveTo>
                  <a:lnTo>
                    <a:pt x="12422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0874" y="2461059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771125" y="1153881"/>
            <a:ext cx="396176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(assume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possible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labels)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{dog,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cat,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truck,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plane,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...}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800">
              <a:latin typeface="Arial"/>
              <a:cs typeface="Arial"/>
            </a:endParaRPr>
          </a:p>
          <a:p>
            <a:pPr marL="259079" algn="ctr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cat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550" y="982612"/>
            <a:ext cx="2021799" cy="28038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6904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Convolution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3484" y="1168166"/>
            <a:ext cx="7775575" cy="2681605"/>
            <a:chOff x="493484" y="1168166"/>
            <a:chExt cx="7775575" cy="2681605"/>
          </a:xfrm>
        </p:grpSpPr>
        <p:sp>
          <p:nvSpPr>
            <p:cNvPr id="4" name="object 4"/>
            <p:cNvSpPr/>
            <p:nvPr/>
          </p:nvSpPr>
          <p:spPr>
            <a:xfrm>
              <a:off x="3692297" y="1897856"/>
              <a:ext cx="300355" cy="1200150"/>
            </a:xfrm>
            <a:custGeom>
              <a:avLst/>
              <a:gdLst/>
              <a:ahLst/>
              <a:cxnLst/>
              <a:rect l="l" t="t" r="r" b="b"/>
              <a:pathLst>
                <a:path w="300354" h="1200150">
                  <a:moveTo>
                    <a:pt x="0" y="1200148"/>
                  </a:moveTo>
                  <a:lnTo>
                    <a:pt x="0" y="300037"/>
                  </a:lnTo>
                  <a:lnTo>
                    <a:pt x="300037" y="0"/>
                  </a:lnTo>
                  <a:lnTo>
                    <a:pt x="300037" y="900111"/>
                  </a:lnTo>
                  <a:lnTo>
                    <a:pt x="0" y="1200148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2185" y="1897856"/>
              <a:ext cx="1200150" cy="300355"/>
            </a:xfrm>
            <a:custGeom>
              <a:avLst/>
              <a:gdLst/>
              <a:ahLst/>
              <a:cxnLst/>
              <a:rect l="l" t="t" r="r" b="b"/>
              <a:pathLst>
                <a:path w="1200150" h="300355">
                  <a:moveTo>
                    <a:pt x="900111" y="300037"/>
                  </a:moveTo>
                  <a:lnTo>
                    <a:pt x="0" y="300037"/>
                  </a:lnTo>
                  <a:lnTo>
                    <a:pt x="300037" y="0"/>
                  </a:lnTo>
                  <a:lnTo>
                    <a:pt x="1200148" y="0"/>
                  </a:lnTo>
                  <a:lnTo>
                    <a:pt x="900111" y="300037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92185" y="1897856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1200150" h="1200150">
                  <a:moveTo>
                    <a:pt x="0" y="300037"/>
                  </a:moveTo>
                  <a:lnTo>
                    <a:pt x="300037" y="0"/>
                  </a:lnTo>
                  <a:lnTo>
                    <a:pt x="1200148" y="0"/>
                  </a:lnTo>
                  <a:lnTo>
                    <a:pt x="1200148" y="900111"/>
                  </a:lnTo>
                  <a:lnTo>
                    <a:pt x="900111" y="1200148"/>
                  </a:lnTo>
                  <a:lnTo>
                    <a:pt x="0" y="1200148"/>
                  </a:lnTo>
                  <a:lnTo>
                    <a:pt x="0" y="300037"/>
                  </a:lnTo>
                  <a:close/>
                </a:path>
                <a:path w="1200150" h="1200150">
                  <a:moveTo>
                    <a:pt x="0" y="300037"/>
                  </a:moveTo>
                  <a:lnTo>
                    <a:pt x="900111" y="300037"/>
                  </a:lnTo>
                  <a:lnTo>
                    <a:pt x="1200148" y="0"/>
                  </a:lnTo>
                </a:path>
                <a:path w="1200150" h="1200150">
                  <a:moveTo>
                    <a:pt x="900111" y="300037"/>
                  </a:moveTo>
                  <a:lnTo>
                    <a:pt x="900111" y="120014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14524" y="1494063"/>
              <a:ext cx="469900" cy="1878330"/>
            </a:xfrm>
            <a:custGeom>
              <a:avLst/>
              <a:gdLst/>
              <a:ahLst/>
              <a:cxnLst/>
              <a:rect l="l" t="t" r="r" b="b"/>
              <a:pathLst>
                <a:path w="469900" h="1878329">
                  <a:moveTo>
                    <a:pt x="0" y="1877785"/>
                  </a:moveTo>
                  <a:lnTo>
                    <a:pt x="0" y="469446"/>
                  </a:lnTo>
                  <a:lnTo>
                    <a:pt x="469446" y="0"/>
                  </a:lnTo>
                  <a:lnTo>
                    <a:pt x="469446" y="1408339"/>
                  </a:lnTo>
                  <a:lnTo>
                    <a:pt x="0" y="1877785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6184" y="1494063"/>
              <a:ext cx="1878330" cy="469900"/>
            </a:xfrm>
            <a:custGeom>
              <a:avLst/>
              <a:gdLst/>
              <a:ahLst/>
              <a:cxnLst/>
              <a:rect l="l" t="t" r="r" b="b"/>
              <a:pathLst>
                <a:path w="1878330" h="469900">
                  <a:moveTo>
                    <a:pt x="1408339" y="469446"/>
                  </a:moveTo>
                  <a:lnTo>
                    <a:pt x="0" y="469446"/>
                  </a:lnTo>
                  <a:lnTo>
                    <a:pt x="469446" y="0"/>
                  </a:lnTo>
                  <a:lnTo>
                    <a:pt x="1877785" y="0"/>
                  </a:lnTo>
                  <a:lnTo>
                    <a:pt x="1408339" y="469446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6184" y="1494063"/>
              <a:ext cx="1878330" cy="1878330"/>
            </a:xfrm>
            <a:custGeom>
              <a:avLst/>
              <a:gdLst/>
              <a:ahLst/>
              <a:cxnLst/>
              <a:rect l="l" t="t" r="r" b="b"/>
              <a:pathLst>
                <a:path w="1878330" h="1878329">
                  <a:moveTo>
                    <a:pt x="0" y="469446"/>
                  </a:moveTo>
                  <a:lnTo>
                    <a:pt x="469446" y="0"/>
                  </a:lnTo>
                  <a:lnTo>
                    <a:pt x="1877785" y="0"/>
                  </a:lnTo>
                  <a:lnTo>
                    <a:pt x="1877785" y="1408339"/>
                  </a:lnTo>
                  <a:lnTo>
                    <a:pt x="1408339" y="1877785"/>
                  </a:lnTo>
                  <a:lnTo>
                    <a:pt x="0" y="1877785"/>
                  </a:lnTo>
                  <a:lnTo>
                    <a:pt x="0" y="469446"/>
                  </a:lnTo>
                  <a:close/>
                </a:path>
                <a:path w="1878330" h="1878329">
                  <a:moveTo>
                    <a:pt x="0" y="469446"/>
                  </a:moveTo>
                  <a:lnTo>
                    <a:pt x="1408339" y="469446"/>
                  </a:lnTo>
                  <a:lnTo>
                    <a:pt x="1877785" y="0"/>
                  </a:lnTo>
                </a:path>
                <a:path w="1878330" h="1878329">
                  <a:moveTo>
                    <a:pt x="1408339" y="469446"/>
                  </a:moveTo>
                  <a:lnTo>
                    <a:pt x="1408339" y="187778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12852" y="2003999"/>
              <a:ext cx="235585" cy="941705"/>
            </a:xfrm>
            <a:custGeom>
              <a:avLst/>
              <a:gdLst/>
              <a:ahLst/>
              <a:cxnLst/>
              <a:rect l="l" t="t" r="r" b="b"/>
              <a:pathLst>
                <a:path w="235585" h="941705">
                  <a:moveTo>
                    <a:pt x="0" y="941554"/>
                  </a:moveTo>
                  <a:lnTo>
                    <a:pt x="0" y="235388"/>
                  </a:lnTo>
                  <a:lnTo>
                    <a:pt x="235388" y="0"/>
                  </a:lnTo>
                  <a:lnTo>
                    <a:pt x="235388" y="706166"/>
                  </a:lnTo>
                  <a:lnTo>
                    <a:pt x="0" y="94155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6686" y="2003999"/>
              <a:ext cx="941705" cy="235585"/>
            </a:xfrm>
            <a:custGeom>
              <a:avLst/>
              <a:gdLst/>
              <a:ahLst/>
              <a:cxnLst/>
              <a:rect l="l" t="t" r="r" b="b"/>
              <a:pathLst>
                <a:path w="941704" h="235585">
                  <a:moveTo>
                    <a:pt x="706166" y="235388"/>
                  </a:moveTo>
                  <a:lnTo>
                    <a:pt x="0" y="235388"/>
                  </a:lnTo>
                  <a:lnTo>
                    <a:pt x="235388" y="0"/>
                  </a:lnTo>
                  <a:lnTo>
                    <a:pt x="941554" y="0"/>
                  </a:lnTo>
                  <a:lnTo>
                    <a:pt x="706166" y="235388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06686" y="2003999"/>
              <a:ext cx="941705" cy="941705"/>
            </a:xfrm>
            <a:custGeom>
              <a:avLst/>
              <a:gdLst/>
              <a:ahLst/>
              <a:cxnLst/>
              <a:rect l="l" t="t" r="r" b="b"/>
              <a:pathLst>
                <a:path w="941704" h="941705">
                  <a:moveTo>
                    <a:pt x="0" y="235388"/>
                  </a:moveTo>
                  <a:lnTo>
                    <a:pt x="235388" y="0"/>
                  </a:lnTo>
                  <a:lnTo>
                    <a:pt x="941554" y="0"/>
                  </a:lnTo>
                  <a:lnTo>
                    <a:pt x="941554" y="706166"/>
                  </a:lnTo>
                  <a:lnTo>
                    <a:pt x="706166" y="941554"/>
                  </a:lnTo>
                  <a:lnTo>
                    <a:pt x="0" y="941554"/>
                  </a:lnTo>
                  <a:lnTo>
                    <a:pt x="0" y="235388"/>
                  </a:lnTo>
                  <a:close/>
                </a:path>
                <a:path w="941704" h="941705">
                  <a:moveTo>
                    <a:pt x="0" y="235388"/>
                  </a:moveTo>
                  <a:lnTo>
                    <a:pt x="706166" y="235388"/>
                  </a:lnTo>
                  <a:lnTo>
                    <a:pt x="94155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12852" y="2239388"/>
              <a:ext cx="0" cy="706755"/>
            </a:xfrm>
            <a:custGeom>
              <a:avLst/>
              <a:gdLst/>
              <a:ahLst/>
              <a:cxnLst/>
              <a:rect l="l" t="t" r="r" b="b"/>
              <a:pathLst>
                <a:path h="706755">
                  <a:moveTo>
                    <a:pt x="0" y="385405"/>
                  </a:moveTo>
                  <a:lnTo>
                    <a:pt x="0" y="706166"/>
                  </a:lnTo>
                </a:path>
                <a:path h="706755">
                  <a:moveTo>
                    <a:pt x="0" y="0"/>
                  </a:moveTo>
                  <a:lnTo>
                    <a:pt x="0" y="31593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2722" y="2130878"/>
              <a:ext cx="182245" cy="728980"/>
            </a:xfrm>
            <a:custGeom>
              <a:avLst/>
              <a:gdLst/>
              <a:ahLst/>
              <a:cxnLst/>
              <a:rect l="l" t="t" r="r" b="b"/>
              <a:pathLst>
                <a:path w="182245" h="728980">
                  <a:moveTo>
                    <a:pt x="0" y="728610"/>
                  </a:moveTo>
                  <a:lnTo>
                    <a:pt x="0" y="182152"/>
                  </a:lnTo>
                  <a:lnTo>
                    <a:pt x="182152" y="0"/>
                  </a:lnTo>
                  <a:lnTo>
                    <a:pt x="182152" y="546458"/>
                  </a:lnTo>
                  <a:lnTo>
                    <a:pt x="0" y="72861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46263" y="2130878"/>
              <a:ext cx="728980" cy="182245"/>
            </a:xfrm>
            <a:custGeom>
              <a:avLst/>
              <a:gdLst/>
              <a:ahLst/>
              <a:cxnLst/>
              <a:rect l="l" t="t" r="r" b="b"/>
              <a:pathLst>
                <a:path w="728979" h="182244">
                  <a:moveTo>
                    <a:pt x="546458" y="182152"/>
                  </a:moveTo>
                  <a:lnTo>
                    <a:pt x="0" y="182152"/>
                  </a:lnTo>
                  <a:lnTo>
                    <a:pt x="182152" y="0"/>
                  </a:lnTo>
                  <a:lnTo>
                    <a:pt x="728610" y="0"/>
                  </a:lnTo>
                  <a:lnTo>
                    <a:pt x="546458" y="182152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46263" y="2130878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80">
                  <a:moveTo>
                    <a:pt x="0" y="182152"/>
                  </a:moveTo>
                  <a:lnTo>
                    <a:pt x="182152" y="0"/>
                  </a:lnTo>
                  <a:lnTo>
                    <a:pt x="728610" y="0"/>
                  </a:lnTo>
                  <a:lnTo>
                    <a:pt x="728610" y="546458"/>
                  </a:lnTo>
                  <a:lnTo>
                    <a:pt x="546458" y="728610"/>
                  </a:lnTo>
                  <a:lnTo>
                    <a:pt x="0" y="728610"/>
                  </a:lnTo>
                  <a:lnTo>
                    <a:pt x="0" y="182152"/>
                  </a:lnTo>
                  <a:close/>
                </a:path>
                <a:path w="728979" h="728980">
                  <a:moveTo>
                    <a:pt x="0" y="182152"/>
                  </a:moveTo>
                  <a:lnTo>
                    <a:pt x="546458" y="182152"/>
                  </a:lnTo>
                  <a:lnTo>
                    <a:pt x="728610" y="0"/>
                  </a:lnTo>
                </a:path>
                <a:path w="728979" h="728980">
                  <a:moveTo>
                    <a:pt x="546458" y="182152"/>
                  </a:moveTo>
                  <a:lnTo>
                    <a:pt x="546458" y="72861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86146" y="2474776"/>
              <a:ext cx="165100" cy="659130"/>
            </a:xfrm>
            <a:custGeom>
              <a:avLst/>
              <a:gdLst/>
              <a:ahLst/>
              <a:cxnLst/>
              <a:rect l="l" t="t" r="r" b="b"/>
              <a:pathLst>
                <a:path w="165100" h="659130">
                  <a:moveTo>
                    <a:pt x="0" y="658879"/>
                  </a:moveTo>
                  <a:lnTo>
                    <a:pt x="0" y="164719"/>
                  </a:lnTo>
                  <a:lnTo>
                    <a:pt x="164719" y="0"/>
                  </a:lnTo>
                  <a:lnTo>
                    <a:pt x="164719" y="494159"/>
                  </a:lnTo>
                  <a:lnTo>
                    <a:pt x="0" y="65887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1986" y="2474776"/>
              <a:ext cx="659130" cy="165100"/>
            </a:xfrm>
            <a:custGeom>
              <a:avLst/>
              <a:gdLst/>
              <a:ahLst/>
              <a:cxnLst/>
              <a:rect l="l" t="t" r="r" b="b"/>
              <a:pathLst>
                <a:path w="659130" h="165100">
                  <a:moveTo>
                    <a:pt x="494159" y="164719"/>
                  </a:moveTo>
                  <a:lnTo>
                    <a:pt x="0" y="164719"/>
                  </a:lnTo>
                  <a:lnTo>
                    <a:pt x="164719" y="0"/>
                  </a:lnTo>
                  <a:lnTo>
                    <a:pt x="658879" y="0"/>
                  </a:lnTo>
                  <a:lnTo>
                    <a:pt x="494159" y="16471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1986" y="2474776"/>
              <a:ext cx="659130" cy="659130"/>
            </a:xfrm>
            <a:custGeom>
              <a:avLst/>
              <a:gdLst/>
              <a:ahLst/>
              <a:cxnLst/>
              <a:rect l="l" t="t" r="r" b="b"/>
              <a:pathLst>
                <a:path w="659130" h="659130">
                  <a:moveTo>
                    <a:pt x="0" y="164719"/>
                  </a:moveTo>
                  <a:lnTo>
                    <a:pt x="164719" y="0"/>
                  </a:lnTo>
                  <a:lnTo>
                    <a:pt x="658879" y="0"/>
                  </a:lnTo>
                  <a:lnTo>
                    <a:pt x="658879" y="494159"/>
                  </a:lnTo>
                  <a:lnTo>
                    <a:pt x="494159" y="658879"/>
                  </a:lnTo>
                  <a:lnTo>
                    <a:pt x="0" y="658879"/>
                  </a:lnTo>
                  <a:lnTo>
                    <a:pt x="0" y="164719"/>
                  </a:lnTo>
                  <a:close/>
                </a:path>
                <a:path w="659130" h="659130">
                  <a:moveTo>
                    <a:pt x="0" y="164719"/>
                  </a:moveTo>
                  <a:lnTo>
                    <a:pt x="494159" y="164719"/>
                  </a:lnTo>
                  <a:lnTo>
                    <a:pt x="658879" y="0"/>
                  </a:lnTo>
                </a:path>
                <a:path w="659130" h="659130">
                  <a:moveTo>
                    <a:pt x="494159" y="164719"/>
                  </a:moveTo>
                  <a:lnTo>
                    <a:pt x="494159" y="658879"/>
                  </a:lnTo>
                </a:path>
              </a:pathLst>
            </a:custGeom>
            <a:ln w="253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0007" y="2495182"/>
              <a:ext cx="1510665" cy="638810"/>
            </a:xfrm>
            <a:custGeom>
              <a:avLst/>
              <a:gdLst/>
              <a:ahLst/>
              <a:cxnLst/>
              <a:rect l="l" t="t" r="r" b="b"/>
              <a:pathLst>
                <a:path w="1510664" h="638810">
                  <a:moveTo>
                    <a:pt x="0" y="638473"/>
                  </a:moveTo>
                  <a:lnTo>
                    <a:pt x="1510392" y="309032"/>
                  </a:lnTo>
                </a:path>
                <a:path w="1510664" h="638810">
                  <a:moveTo>
                    <a:pt x="142874" y="0"/>
                  </a:moveTo>
                  <a:lnTo>
                    <a:pt x="1510392" y="309032"/>
                  </a:lnTo>
                </a:path>
                <a:path w="1510664" h="638810">
                  <a:moveTo>
                    <a:pt x="160857" y="466132"/>
                  </a:moveTo>
                  <a:lnTo>
                    <a:pt x="1510391" y="305459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9772" y="2248506"/>
              <a:ext cx="121920" cy="487045"/>
            </a:xfrm>
            <a:custGeom>
              <a:avLst/>
              <a:gdLst/>
              <a:ahLst/>
              <a:cxnLst/>
              <a:rect l="l" t="t" r="r" b="b"/>
              <a:pathLst>
                <a:path w="121920" h="487044">
                  <a:moveTo>
                    <a:pt x="0" y="486538"/>
                  </a:moveTo>
                  <a:lnTo>
                    <a:pt x="0" y="121634"/>
                  </a:lnTo>
                  <a:lnTo>
                    <a:pt x="121634" y="0"/>
                  </a:lnTo>
                  <a:lnTo>
                    <a:pt x="121634" y="364904"/>
                  </a:lnTo>
                  <a:lnTo>
                    <a:pt x="0" y="486538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24868" y="2248506"/>
              <a:ext cx="487045" cy="121920"/>
            </a:xfrm>
            <a:custGeom>
              <a:avLst/>
              <a:gdLst/>
              <a:ahLst/>
              <a:cxnLst/>
              <a:rect l="l" t="t" r="r" b="b"/>
              <a:pathLst>
                <a:path w="487045" h="121919">
                  <a:moveTo>
                    <a:pt x="364904" y="121634"/>
                  </a:moveTo>
                  <a:lnTo>
                    <a:pt x="0" y="121634"/>
                  </a:lnTo>
                  <a:lnTo>
                    <a:pt x="121634" y="0"/>
                  </a:lnTo>
                  <a:lnTo>
                    <a:pt x="486538" y="0"/>
                  </a:lnTo>
                  <a:lnTo>
                    <a:pt x="364904" y="12163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24868" y="2248506"/>
              <a:ext cx="487045" cy="487045"/>
            </a:xfrm>
            <a:custGeom>
              <a:avLst/>
              <a:gdLst/>
              <a:ahLst/>
              <a:cxnLst/>
              <a:rect l="l" t="t" r="r" b="b"/>
              <a:pathLst>
                <a:path w="487045" h="487044">
                  <a:moveTo>
                    <a:pt x="0" y="121634"/>
                  </a:moveTo>
                  <a:lnTo>
                    <a:pt x="121634" y="0"/>
                  </a:lnTo>
                  <a:lnTo>
                    <a:pt x="486538" y="0"/>
                  </a:lnTo>
                  <a:lnTo>
                    <a:pt x="486538" y="364904"/>
                  </a:lnTo>
                  <a:lnTo>
                    <a:pt x="364904" y="486538"/>
                  </a:lnTo>
                  <a:lnTo>
                    <a:pt x="0" y="486538"/>
                  </a:lnTo>
                  <a:lnTo>
                    <a:pt x="0" y="121634"/>
                  </a:lnTo>
                  <a:close/>
                </a:path>
                <a:path w="487045" h="487044">
                  <a:moveTo>
                    <a:pt x="0" y="121634"/>
                  </a:moveTo>
                  <a:lnTo>
                    <a:pt x="364904" y="121634"/>
                  </a:lnTo>
                  <a:lnTo>
                    <a:pt x="486538" y="0"/>
                  </a:lnTo>
                </a:path>
                <a:path w="487045" h="487044">
                  <a:moveTo>
                    <a:pt x="364904" y="121634"/>
                  </a:moveTo>
                  <a:lnTo>
                    <a:pt x="364904" y="486538"/>
                  </a:lnTo>
                </a:path>
              </a:pathLst>
            </a:custGeom>
            <a:ln w="253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88944" y="2268912"/>
              <a:ext cx="1472565" cy="487045"/>
            </a:xfrm>
            <a:custGeom>
              <a:avLst/>
              <a:gdLst/>
              <a:ahLst/>
              <a:cxnLst/>
              <a:rect l="l" t="t" r="r" b="b"/>
              <a:pathLst>
                <a:path w="1472564" h="487044">
                  <a:moveTo>
                    <a:pt x="122462" y="364629"/>
                  </a:moveTo>
                  <a:lnTo>
                    <a:pt x="1471996" y="309032"/>
                  </a:lnTo>
                </a:path>
                <a:path w="1472564" h="487044">
                  <a:moveTo>
                    <a:pt x="104478" y="0"/>
                  </a:moveTo>
                  <a:lnTo>
                    <a:pt x="1471996" y="309032"/>
                  </a:lnTo>
                </a:path>
                <a:path w="1472564" h="487044">
                  <a:moveTo>
                    <a:pt x="0" y="486538"/>
                  </a:moveTo>
                  <a:lnTo>
                    <a:pt x="1471996" y="305459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84307" y="2607736"/>
              <a:ext cx="68580" cy="274320"/>
            </a:xfrm>
            <a:custGeom>
              <a:avLst/>
              <a:gdLst/>
              <a:ahLst/>
              <a:cxnLst/>
              <a:rect l="l" t="t" r="r" b="b"/>
              <a:pathLst>
                <a:path w="68579" h="274319">
                  <a:moveTo>
                    <a:pt x="0" y="273843"/>
                  </a:moveTo>
                  <a:lnTo>
                    <a:pt x="0" y="68460"/>
                  </a:lnTo>
                  <a:lnTo>
                    <a:pt x="68460" y="0"/>
                  </a:lnTo>
                  <a:lnTo>
                    <a:pt x="68460" y="205382"/>
                  </a:lnTo>
                  <a:lnTo>
                    <a:pt x="0" y="273843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78923" y="2607736"/>
              <a:ext cx="274320" cy="68580"/>
            </a:xfrm>
            <a:custGeom>
              <a:avLst/>
              <a:gdLst/>
              <a:ahLst/>
              <a:cxnLst/>
              <a:rect l="l" t="t" r="r" b="b"/>
              <a:pathLst>
                <a:path w="274320" h="68580">
                  <a:moveTo>
                    <a:pt x="205383" y="68460"/>
                  </a:moveTo>
                  <a:lnTo>
                    <a:pt x="0" y="68460"/>
                  </a:lnTo>
                  <a:lnTo>
                    <a:pt x="68461" y="0"/>
                  </a:lnTo>
                  <a:lnTo>
                    <a:pt x="273844" y="0"/>
                  </a:lnTo>
                  <a:lnTo>
                    <a:pt x="205383" y="6846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78923" y="260773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0" y="68460"/>
                  </a:moveTo>
                  <a:lnTo>
                    <a:pt x="68461" y="0"/>
                  </a:lnTo>
                  <a:lnTo>
                    <a:pt x="273844" y="0"/>
                  </a:lnTo>
                  <a:lnTo>
                    <a:pt x="273844" y="205382"/>
                  </a:lnTo>
                  <a:lnTo>
                    <a:pt x="205383" y="273843"/>
                  </a:lnTo>
                  <a:lnTo>
                    <a:pt x="0" y="273843"/>
                  </a:lnTo>
                  <a:lnTo>
                    <a:pt x="0" y="68460"/>
                  </a:lnTo>
                  <a:close/>
                </a:path>
                <a:path w="274320" h="274319">
                  <a:moveTo>
                    <a:pt x="0" y="68460"/>
                  </a:moveTo>
                  <a:lnTo>
                    <a:pt x="205383" y="68460"/>
                  </a:lnTo>
                  <a:lnTo>
                    <a:pt x="273844" y="0"/>
                  </a:lnTo>
                </a:path>
                <a:path w="274320" h="274319">
                  <a:moveTo>
                    <a:pt x="205383" y="68460"/>
                  </a:moveTo>
                  <a:lnTo>
                    <a:pt x="205383" y="273843"/>
                  </a:lnTo>
                </a:path>
              </a:pathLst>
            </a:custGeom>
            <a:ln w="253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89776" y="2574372"/>
              <a:ext cx="1131570" cy="286385"/>
            </a:xfrm>
            <a:custGeom>
              <a:avLst/>
              <a:gdLst/>
              <a:ahLst/>
              <a:cxnLst/>
              <a:rect l="l" t="t" r="r" b="b"/>
              <a:pathLst>
                <a:path w="1131570" h="286385">
                  <a:moveTo>
                    <a:pt x="0" y="286325"/>
                  </a:moveTo>
                  <a:lnTo>
                    <a:pt x="1131408" y="0"/>
                  </a:lnTo>
                </a:path>
                <a:path w="1131570" h="286385">
                  <a:moveTo>
                    <a:pt x="49934" y="31370"/>
                  </a:moveTo>
                  <a:lnTo>
                    <a:pt x="1131408" y="0"/>
                  </a:lnTo>
                </a:path>
                <a:path w="1131570" h="286385">
                  <a:moveTo>
                    <a:pt x="79179" y="209406"/>
                  </a:moveTo>
                  <a:lnTo>
                    <a:pt x="1054317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53782" y="1187217"/>
              <a:ext cx="1002030" cy="2621915"/>
            </a:xfrm>
            <a:custGeom>
              <a:avLst/>
              <a:gdLst/>
              <a:ahLst/>
              <a:cxnLst/>
              <a:rect l="l" t="t" r="r" b="b"/>
              <a:pathLst>
                <a:path w="1002029" h="2621915">
                  <a:moveTo>
                    <a:pt x="0" y="0"/>
                  </a:moveTo>
                  <a:lnTo>
                    <a:pt x="261255" y="0"/>
                  </a:lnTo>
                  <a:lnTo>
                    <a:pt x="261255" y="2621426"/>
                  </a:lnTo>
                  <a:lnTo>
                    <a:pt x="0" y="2621426"/>
                  </a:lnTo>
                  <a:lnTo>
                    <a:pt x="0" y="0"/>
                  </a:lnTo>
                  <a:close/>
                </a:path>
                <a:path w="1002029" h="2621915">
                  <a:moveTo>
                    <a:pt x="740767" y="549371"/>
                  </a:moveTo>
                  <a:lnTo>
                    <a:pt x="1002022" y="549371"/>
                  </a:lnTo>
                  <a:lnTo>
                    <a:pt x="1002022" y="2086354"/>
                  </a:lnTo>
                  <a:lnTo>
                    <a:pt x="740767" y="2086354"/>
                  </a:lnTo>
                  <a:lnTo>
                    <a:pt x="740767" y="549371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80838" y="1187216"/>
              <a:ext cx="1513840" cy="2643505"/>
            </a:xfrm>
            <a:custGeom>
              <a:avLst/>
              <a:gdLst/>
              <a:ahLst/>
              <a:cxnLst/>
              <a:rect l="l" t="t" r="r" b="b"/>
              <a:pathLst>
                <a:path w="1513840" h="2643504">
                  <a:moveTo>
                    <a:pt x="772944" y="0"/>
                  </a:moveTo>
                  <a:lnTo>
                    <a:pt x="194036" y="943661"/>
                  </a:lnTo>
                </a:path>
                <a:path w="1513840" h="2643504">
                  <a:moveTo>
                    <a:pt x="772946" y="2621427"/>
                  </a:moveTo>
                  <a:lnTo>
                    <a:pt x="0" y="1672271"/>
                  </a:lnTo>
                </a:path>
                <a:path w="1513840" h="2643504">
                  <a:moveTo>
                    <a:pt x="1034200" y="2642916"/>
                  </a:moveTo>
                  <a:lnTo>
                    <a:pt x="1513712" y="2086354"/>
                  </a:lnTo>
                </a:path>
                <a:path w="1513840" h="2643504">
                  <a:moveTo>
                    <a:pt x="1034198" y="0"/>
                  </a:moveTo>
                  <a:lnTo>
                    <a:pt x="1498126" y="549372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869984" y="3568110"/>
            <a:ext cx="737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Class 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62314" y="3631360"/>
            <a:ext cx="597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FC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0945" y="3521943"/>
            <a:ext cx="1425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Input: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73604" y="3133102"/>
            <a:ext cx="9893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6x6x6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conv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89415" y="3130509"/>
            <a:ext cx="9893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5x5x5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conv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38915" y="3130509"/>
            <a:ext cx="9893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4x4x4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conv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450" y="159976"/>
            <a:ext cx="7113270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2D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Conv (Early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Fusion)</a:t>
            </a:r>
            <a:r>
              <a:rPr sz="2400" b="0" spc="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vs</a:t>
            </a:r>
            <a:r>
              <a:rPr sz="2400" b="0" spc="-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3D Conv</a:t>
            </a:r>
            <a:r>
              <a:rPr sz="2400" b="0" spc="-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(3D </a:t>
            </a:r>
            <a:r>
              <a:rPr sz="2400" b="0" spc="-20" dirty="0">
                <a:latin typeface="Arial"/>
                <a:cs typeface="Arial"/>
              </a:rPr>
              <a:t>CNN)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0146" y="1944947"/>
            <a:ext cx="2538730" cy="2424430"/>
            <a:chOff x="970146" y="1944947"/>
            <a:chExt cx="2538730" cy="2424430"/>
          </a:xfrm>
        </p:grpSpPr>
        <p:sp>
          <p:nvSpPr>
            <p:cNvPr id="4" name="object 4"/>
            <p:cNvSpPr/>
            <p:nvPr/>
          </p:nvSpPr>
          <p:spPr>
            <a:xfrm>
              <a:off x="2896364" y="1957647"/>
              <a:ext cx="600075" cy="2399030"/>
            </a:xfrm>
            <a:custGeom>
              <a:avLst/>
              <a:gdLst/>
              <a:ahLst/>
              <a:cxnLst/>
              <a:rect l="l" t="t" r="r" b="b"/>
              <a:pathLst>
                <a:path w="600075" h="2399029">
                  <a:moveTo>
                    <a:pt x="0" y="2398740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599685" y="1799055"/>
                  </a:lnTo>
                  <a:lnTo>
                    <a:pt x="0" y="239874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2846" y="1957647"/>
              <a:ext cx="2513330" cy="600075"/>
            </a:xfrm>
            <a:custGeom>
              <a:avLst/>
              <a:gdLst/>
              <a:ahLst/>
              <a:cxnLst/>
              <a:rect l="l" t="t" r="r" b="b"/>
              <a:pathLst>
                <a:path w="2513329" h="600075">
                  <a:moveTo>
                    <a:pt x="1913518" y="599685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2513203" y="0"/>
                  </a:lnTo>
                  <a:lnTo>
                    <a:pt x="1913518" y="59968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2846" y="1957647"/>
              <a:ext cx="2513330" cy="2399030"/>
            </a:xfrm>
            <a:custGeom>
              <a:avLst/>
              <a:gdLst/>
              <a:ahLst/>
              <a:cxnLst/>
              <a:rect l="l" t="t" r="r" b="b"/>
              <a:pathLst>
                <a:path w="2513329" h="2399029">
                  <a:moveTo>
                    <a:pt x="0" y="599685"/>
                  </a:moveTo>
                  <a:lnTo>
                    <a:pt x="599685" y="0"/>
                  </a:lnTo>
                  <a:lnTo>
                    <a:pt x="2513203" y="0"/>
                  </a:lnTo>
                  <a:lnTo>
                    <a:pt x="2513203" y="1799055"/>
                  </a:lnTo>
                  <a:lnTo>
                    <a:pt x="1913518" y="2398740"/>
                  </a:lnTo>
                  <a:lnTo>
                    <a:pt x="0" y="2398740"/>
                  </a:lnTo>
                  <a:lnTo>
                    <a:pt x="0" y="599685"/>
                  </a:lnTo>
                  <a:close/>
                </a:path>
                <a:path w="2513329" h="2399029">
                  <a:moveTo>
                    <a:pt x="0" y="599685"/>
                  </a:moveTo>
                  <a:lnTo>
                    <a:pt x="1913518" y="599685"/>
                  </a:lnTo>
                  <a:lnTo>
                    <a:pt x="2513203" y="0"/>
                  </a:lnTo>
                </a:path>
                <a:path w="2513329" h="2399029">
                  <a:moveTo>
                    <a:pt x="1913518" y="599685"/>
                  </a:moveTo>
                  <a:lnTo>
                    <a:pt x="1913518" y="239874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8802" y="1040891"/>
            <a:ext cx="144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4626" y="878966"/>
            <a:ext cx="2293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8710" algn="l"/>
              </a:tabLst>
            </a:pPr>
            <a:r>
              <a:rPr sz="1800" b="1" dirty="0">
                <a:latin typeface="Arial"/>
                <a:cs typeface="Arial"/>
              </a:rPr>
              <a:t>Input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45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9226" y="1153286"/>
            <a:ext cx="2151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(3D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C</a:t>
            </a:r>
            <a:r>
              <a:rPr sz="1800" spc="-15" baseline="-32407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87" y="3358308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01794" y="2488248"/>
            <a:ext cx="1374775" cy="1183640"/>
            <a:chOff x="4101794" y="2488248"/>
            <a:chExt cx="1374775" cy="1183640"/>
          </a:xfrm>
        </p:grpSpPr>
        <p:sp>
          <p:nvSpPr>
            <p:cNvPr id="12" name="object 12"/>
            <p:cNvSpPr/>
            <p:nvPr/>
          </p:nvSpPr>
          <p:spPr>
            <a:xfrm>
              <a:off x="4581049" y="2571750"/>
              <a:ext cx="630555" cy="1018540"/>
            </a:xfrm>
            <a:custGeom>
              <a:avLst/>
              <a:gdLst/>
              <a:ahLst/>
              <a:cxnLst/>
              <a:rect l="l" t="t" r="r" b="b"/>
              <a:pathLst>
                <a:path w="630554" h="1018539">
                  <a:moveTo>
                    <a:pt x="0" y="1018040"/>
                  </a:moveTo>
                  <a:lnTo>
                    <a:pt x="0" y="629950"/>
                  </a:lnTo>
                  <a:lnTo>
                    <a:pt x="629950" y="0"/>
                  </a:lnTo>
                  <a:lnTo>
                    <a:pt x="629950" y="388090"/>
                  </a:lnTo>
                  <a:lnTo>
                    <a:pt x="0" y="101804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4573" y="2571750"/>
              <a:ext cx="1016635" cy="630555"/>
            </a:xfrm>
            <a:custGeom>
              <a:avLst/>
              <a:gdLst/>
              <a:ahLst/>
              <a:cxnLst/>
              <a:rect l="l" t="t" r="r" b="b"/>
              <a:pathLst>
                <a:path w="1016635" h="630555">
                  <a:moveTo>
                    <a:pt x="386475" y="629950"/>
                  </a:moveTo>
                  <a:lnTo>
                    <a:pt x="0" y="629950"/>
                  </a:lnTo>
                  <a:lnTo>
                    <a:pt x="629950" y="0"/>
                  </a:lnTo>
                  <a:lnTo>
                    <a:pt x="1016426" y="0"/>
                  </a:lnTo>
                  <a:lnTo>
                    <a:pt x="386475" y="62995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94573" y="2571750"/>
              <a:ext cx="1016635" cy="1018540"/>
            </a:xfrm>
            <a:custGeom>
              <a:avLst/>
              <a:gdLst/>
              <a:ahLst/>
              <a:cxnLst/>
              <a:rect l="l" t="t" r="r" b="b"/>
              <a:pathLst>
                <a:path w="1016635" h="1018539">
                  <a:moveTo>
                    <a:pt x="0" y="629950"/>
                  </a:moveTo>
                  <a:lnTo>
                    <a:pt x="629950" y="0"/>
                  </a:lnTo>
                  <a:lnTo>
                    <a:pt x="1016426" y="0"/>
                  </a:lnTo>
                  <a:lnTo>
                    <a:pt x="1016426" y="388090"/>
                  </a:lnTo>
                  <a:lnTo>
                    <a:pt x="386475" y="1018040"/>
                  </a:lnTo>
                  <a:lnTo>
                    <a:pt x="0" y="1018040"/>
                  </a:lnTo>
                  <a:lnTo>
                    <a:pt x="0" y="629950"/>
                  </a:lnTo>
                  <a:close/>
                </a:path>
                <a:path w="1016635" h="1018539">
                  <a:moveTo>
                    <a:pt x="0" y="629950"/>
                  </a:moveTo>
                  <a:lnTo>
                    <a:pt x="386475" y="629950"/>
                  </a:lnTo>
                  <a:lnTo>
                    <a:pt x="1016426" y="0"/>
                  </a:lnTo>
                </a:path>
                <a:path w="1016635" h="1018539">
                  <a:moveTo>
                    <a:pt x="386475" y="629950"/>
                  </a:moveTo>
                  <a:lnTo>
                    <a:pt x="386475" y="101804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83774" y="2680200"/>
              <a:ext cx="0" cy="356235"/>
            </a:xfrm>
            <a:custGeom>
              <a:avLst/>
              <a:gdLst/>
              <a:ahLst/>
              <a:cxnLst/>
              <a:rect l="l" t="t" r="r" b="b"/>
              <a:pathLst>
                <a:path h="356235">
                  <a:moveTo>
                    <a:pt x="0" y="355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1794" y="2488248"/>
              <a:ext cx="163961" cy="2110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02786" y="3589790"/>
              <a:ext cx="582295" cy="0"/>
            </a:xfrm>
            <a:custGeom>
              <a:avLst/>
              <a:gdLst/>
              <a:ahLst/>
              <a:cxnLst/>
              <a:rect l="l" t="t" r="r" b="b"/>
              <a:pathLst>
                <a:path w="582295">
                  <a:moveTo>
                    <a:pt x="0" y="0"/>
                  </a:moveTo>
                  <a:lnTo>
                    <a:pt x="581725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5462" y="3507810"/>
              <a:ext cx="211001" cy="16396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992375" y="864487"/>
            <a:ext cx="84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Weight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57462" y="1300731"/>
            <a:ext cx="741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</a:tabLst>
            </a:pPr>
            <a:r>
              <a:rPr sz="1200" spc="-25" dirty="0">
                <a:latin typeface="Arial"/>
                <a:cs typeface="Arial"/>
              </a:rPr>
              <a:t>out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92375" y="1138806"/>
            <a:ext cx="2014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  <a:tab pos="95631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2375" y="1413126"/>
            <a:ext cx="184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Slide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542497" y="2407780"/>
            <a:ext cx="1985645" cy="1885950"/>
            <a:chOff x="6542497" y="2407780"/>
            <a:chExt cx="1985645" cy="1885950"/>
          </a:xfrm>
        </p:grpSpPr>
        <p:sp>
          <p:nvSpPr>
            <p:cNvPr id="24" name="object 24"/>
            <p:cNvSpPr/>
            <p:nvPr/>
          </p:nvSpPr>
          <p:spPr>
            <a:xfrm>
              <a:off x="8460695" y="2420480"/>
              <a:ext cx="55244" cy="1860550"/>
            </a:xfrm>
            <a:custGeom>
              <a:avLst/>
              <a:gdLst/>
              <a:ahLst/>
              <a:cxnLst/>
              <a:rect l="l" t="t" r="r" b="b"/>
              <a:pathLst>
                <a:path w="55245" h="1860550">
                  <a:moveTo>
                    <a:pt x="0" y="1860307"/>
                  </a:moveTo>
                  <a:lnTo>
                    <a:pt x="0" y="54655"/>
                  </a:lnTo>
                  <a:lnTo>
                    <a:pt x="54655" y="0"/>
                  </a:lnTo>
                  <a:lnTo>
                    <a:pt x="54655" y="1805652"/>
                  </a:lnTo>
                  <a:lnTo>
                    <a:pt x="0" y="186030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55197" y="2420480"/>
              <a:ext cx="1960245" cy="55244"/>
            </a:xfrm>
            <a:custGeom>
              <a:avLst/>
              <a:gdLst/>
              <a:ahLst/>
              <a:cxnLst/>
              <a:rect l="l" t="t" r="r" b="b"/>
              <a:pathLst>
                <a:path w="1960245" h="55244">
                  <a:moveTo>
                    <a:pt x="1905497" y="54655"/>
                  </a:moveTo>
                  <a:lnTo>
                    <a:pt x="0" y="54655"/>
                  </a:lnTo>
                  <a:lnTo>
                    <a:pt x="54656" y="0"/>
                  </a:lnTo>
                  <a:lnTo>
                    <a:pt x="1960153" y="0"/>
                  </a:lnTo>
                  <a:lnTo>
                    <a:pt x="1905497" y="5465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55197" y="2420480"/>
              <a:ext cx="1960245" cy="1860550"/>
            </a:xfrm>
            <a:custGeom>
              <a:avLst/>
              <a:gdLst/>
              <a:ahLst/>
              <a:cxnLst/>
              <a:rect l="l" t="t" r="r" b="b"/>
              <a:pathLst>
                <a:path w="1960245" h="1860550">
                  <a:moveTo>
                    <a:pt x="0" y="54655"/>
                  </a:moveTo>
                  <a:lnTo>
                    <a:pt x="54656" y="0"/>
                  </a:lnTo>
                  <a:lnTo>
                    <a:pt x="1960153" y="0"/>
                  </a:lnTo>
                  <a:lnTo>
                    <a:pt x="1960153" y="1805652"/>
                  </a:lnTo>
                  <a:lnTo>
                    <a:pt x="1905497" y="1860307"/>
                  </a:lnTo>
                  <a:lnTo>
                    <a:pt x="0" y="1860307"/>
                  </a:lnTo>
                  <a:lnTo>
                    <a:pt x="0" y="54655"/>
                  </a:lnTo>
                  <a:close/>
                </a:path>
                <a:path w="1960245" h="1860550">
                  <a:moveTo>
                    <a:pt x="0" y="54655"/>
                  </a:moveTo>
                  <a:lnTo>
                    <a:pt x="1905497" y="54655"/>
                  </a:lnTo>
                  <a:lnTo>
                    <a:pt x="1960153" y="0"/>
                  </a:lnTo>
                </a:path>
                <a:path w="1960245" h="1860550">
                  <a:moveTo>
                    <a:pt x="1905497" y="54655"/>
                  </a:moveTo>
                  <a:lnTo>
                    <a:pt x="1905497" y="186030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55452" y="2592481"/>
            <a:ext cx="1485265" cy="84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5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55639" y="3979430"/>
            <a:ext cx="6750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78166" y="3970365"/>
            <a:ext cx="339725" cy="2965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250" spc="-30" baseline="20370" dirty="0">
                <a:latin typeface="Arial"/>
                <a:cs typeface="Arial"/>
              </a:rPr>
              <a:t>C</a:t>
            </a:r>
            <a:r>
              <a:rPr sz="1000" spc="-20" dirty="0">
                <a:latin typeface="Arial"/>
                <a:cs typeface="Arial"/>
              </a:rPr>
              <a:t>out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44983" y="3970365"/>
            <a:ext cx="1217295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500" spc="-10" dirty="0">
                <a:latin typeface="Arial"/>
                <a:cs typeface="Arial"/>
              </a:rPr>
              <a:t>different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filters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10400" y="4384092"/>
            <a:ext cx="1864995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 dirty="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5225" y="4415863"/>
            <a:ext cx="3525520" cy="650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690" algn="ctr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91542" y="795370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56630" y="1231615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out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91542" y="1069690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66142" y="1344010"/>
            <a:ext cx="2324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baseline="-32407" dirty="0">
                <a:latin typeface="Arial"/>
                <a:cs typeface="Arial"/>
              </a:rPr>
              <a:t>out</a:t>
            </a:r>
            <a:r>
              <a:rPr sz="1800" spc="-7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0146" y="1944947"/>
            <a:ext cx="2538730" cy="2424430"/>
            <a:chOff x="970146" y="1944947"/>
            <a:chExt cx="2538730" cy="2424430"/>
          </a:xfrm>
        </p:grpSpPr>
        <p:sp>
          <p:nvSpPr>
            <p:cNvPr id="3" name="object 3"/>
            <p:cNvSpPr/>
            <p:nvPr/>
          </p:nvSpPr>
          <p:spPr>
            <a:xfrm>
              <a:off x="2896364" y="1957647"/>
              <a:ext cx="600075" cy="2399030"/>
            </a:xfrm>
            <a:custGeom>
              <a:avLst/>
              <a:gdLst/>
              <a:ahLst/>
              <a:cxnLst/>
              <a:rect l="l" t="t" r="r" b="b"/>
              <a:pathLst>
                <a:path w="600075" h="2399029">
                  <a:moveTo>
                    <a:pt x="0" y="2398740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599685" y="1799055"/>
                  </a:lnTo>
                  <a:lnTo>
                    <a:pt x="0" y="239874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2846" y="1957647"/>
              <a:ext cx="2513330" cy="600075"/>
            </a:xfrm>
            <a:custGeom>
              <a:avLst/>
              <a:gdLst/>
              <a:ahLst/>
              <a:cxnLst/>
              <a:rect l="l" t="t" r="r" b="b"/>
              <a:pathLst>
                <a:path w="2513329" h="600075">
                  <a:moveTo>
                    <a:pt x="1913518" y="599685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2513203" y="0"/>
                  </a:lnTo>
                  <a:lnTo>
                    <a:pt x="1913518" y="59968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2846" y="1957647"/>
              <a:ext cx="2513330" cy="2399030"/>
            </a:xfrm>
            <a:custGeom>
              <a:avLst/>
              <a:gdLst/>
              <a:ahLst/>
              <a:cxnLst/>
              <a:rect l="l" t="t" r="r" b="b"/>
              <a:pathLst>
                <a:path w="2513329" h="2399029">
                  <a:moveTo>
                    <a:pt x="0" y="599685"/>
                  </a:moveTo>
                  <a:lnTo>
                    <a:pt x="599685" y="0"/>
                  </a:lnTo>
                  <a:lnTo>
                    <a:pt x="2513203" y="0"/>
                  </a:lnTo>
                  <a:lnTo>
                    <a:pt x="2513203" y="1799055"/>
                  </a:lnTo>
                  <a:lnTo>
                    <a:pt x="1913518" y="2398740"/>
                  </a:lnTo>
                  <a:lnTo>
                    <a:pt x="0" y="2398740"/>
                  </a:lnTo>
                  <a:lnTo>
                    <a:pt x="0" y="599685"/>
                  </a:lnTo>
                  <a:close/>
                </a:path>
                <a:path w="2513329" h="2399029">
                  <a:moveTo>
                    <a:pt x="0" y="599685"/>
                  </a:moveTo>
                  <a:lnTo>
                    <a:pt x="1913518" y="599685"/>
                  </a:lnTo>
                  <a:lnTo>
                    <a:pt x="2513203" y="0"/>
                  </a:lnTo>
                </a:path>
                <a:path w="2513329" h="2399029">
                  <a:moveTo>
                    <a:pt x="1913518" y="599685"/>
                  </a:moveTo>
                  <a:lnTo>
                    <a:pt x="1913518" y="239874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84847" y="843462"/>
            <a:ext cx="144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0670" y="681537"/>
            <a:ext cx="2293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8710" algn="l"/>
              </a:tabLst>
            </a:pPr>
            <a:r>
              <a:rPr sz="1800" b="1" dirty="0">
                <a:latin typeface="Arial"/>
                <a:cs typeface="Arial"/>
              </a:rPr>
              <a:t>Input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45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270" y="955856"/>
            <a:ext cx="2151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(3D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C</a:t>
            </a:r>
            <a:r>
              <a:rPr sz="1800" spc="-15" baseline="-32407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987" y="3358308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01659" y="663357"/>
            <a:ext cx="84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Weight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66746" y="1099601"/>
            <a:ext cx="741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</a:tabLst>
            </a:pPr>
            <a:r>
              <a:rPr sz="1200" spc="-25" dirty="0">
                <a:latin typeface="Arial"/>
                <a:cs typeface="Arial"/>
              </a:rPr>
              <a:t>out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1659" y="937676"/>
            <a:ext cx="2014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  <a:tab pos="95631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3783" y="1167320"/>
            <a:ext cx="2656205" cy="12960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450"/>
              </a:spcBef>
            </a:pPr>
            <a:r>
              <a:rPr sz="1800" dirty="0">
                <a:latin typeface="Arial"/>
                <a:cs typeface="Arial"/>
              </a:rPr>
              <a:t>Slide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No</a:t>
            </a:r>
            <a:r>
              <a:rPr sz="15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temporal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C00000"/>
                </a:solidFill>
                <a:latin typeface="Arial"/>
                <a:cs typeface="Arial"/>
              </a:rPr>
              <a:t>shift-</a:t>
            </a:r>
            <a:r>
              <a:rPr sz="1500" spc="-10" dirty="0">
                <a:solidFill>
                  <a:srgbClr val="C00000"/>
                </a:solidFill>
                <a:latin typeface="Arial"/>
                <a:cs typeface="Arial"/>
              </a:rPr>
              <a:t>invariance!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Needs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learn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separate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Arial"/>
                <a:cs typeface="Arial"/>
              </a:rPr>
              <a:t>filters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15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same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motion</a:t>
            </a:r>
            <a:r>
              <a:rPr sz="15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at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Arial"/>
                <a:cs typeface="Arial"/>
              </a:rPr>
              <a:t>different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times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5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C00000"/>
                </a:solidFill>
                <a:latin typeface="Arial"/>
                <a:cs typeface="Arial"/>
              </a:rPr>
              <a:t>clip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42497" y="2407780"/>
            <a:ext cx="1985645" cy="1885950"/>
            <a:chOff x="6542497" y="2407780"/>
            <a:chExt cx="1985645" cy="1885950"/>
          </a:xfrm>
        </p:grpSpPr>
        <p:sp>
          <p:nvSpPr>
            <p:cNvPr id="15" name="object 15"/>
            <p:cNvSpPr/>
            <p:nvPr/>
          </p:nvSpPr>
          <p:spPr>
            <a:xfrm>
              <a:off x="8460695" y="2420480"/>
              <a:ext cx="55244" cy="1860550"/>
            </a:xfrm>
            <a:custGeom>
              <a:avLst/>
              <a:gdLst/>
              <a:ahLst/>
              <a:cxnLst/>
              <a:rect l="l" t="t" r="r" b="b"/>
              <a:pathLst>
                <a:path w="55245" h="1860550">
                  <a:moveTo>
                    <a:pt x="0" y="1860307"/>
                  </a:moveTo>
                  <a:lnTo>
                    <a:pt x="0" y="54655"/>
                  </a:lnTo>
                  <a:lnTo>
                    <a:pt x="54655" y="0"/>
                  </a:lnTo>
                  <a:lnTo>
                    <a:pt x="54655" y="1805652"/>
                  </a:lnTo>
                  <a:lnTo>
                    <a:pt x="0" y="186030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55197" y="2420480"/>
              <a:ext cx="1960245" cy="55244"/>
            </a:xfrm>
            <a:custGeom>
              <a:avLst/>
              <a:gdLst/>
              <a:ahLst/>
              <a:cxnLst/>
              <a:rect l="l" t="t" r="r" b="b"/>
              <a:pathLst>
                <a:path w="1960245" h="55244">
                  <a:moveTo>
                    <a:pt x="1905497" y="54655"/>
                  </a:moveTo>
                  <a:lnTo>
                    <a:pt x="0" y="54655"/>
                  </a:lnTo>
                  <a:lnTo>
                    <a:pt x="54656" y="0"/>
                  </a:lnTo>
                  <a:lnTo>
                    <a:pt x="1960153" y="0"/>
                  </a:lnTo>
                  <a:lnTo>
                    <a:pt x="1905497" y="5465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55197" y="2420480"/>
              <a:ext cx="1960245" cy="1860550"/>
            </a:xfrm>
            <a:custGeom>
              <a:avLst/>
              <a:gdLst/>
              <a:ahLst/>
              <a:cxnLst/>
              <a:rect l="l" t="t" r="r" b="b"/>
              <a:pathLst>
                <a:path w="1960245" h="1860550">
                  <a:moveTo>
                    <a:pt x="0" y="54655"/>
                  </a:moveTo>
                  <a:lnTo>
                    <a:pt x="54656" y="0"/>
                  </a:lnTo>
                  <a:lnTo>
                    <a:pt x="1960153" y="0"/>
                  </a:lnTo>
                  <a:lnTo>
                    <a:pt x="1960153" y="1805652"/>
                  </a:lnTo>
                  <a:lnTo>
                    <a:pt x="1905497" y="1860307"/>
                  </a:lnTo>
                  <a:lnTo>
                    <a:pt x="0" y="1860307"/>
                  </a:lnTo>
                  <a:lnTo>
                    <a:pt x="0" y="54655"/>
                  </a:lnTo>
                  <a:close/>
                </a:path>
                <a:path w="1960245" h="1860550">
                  <a:moveTo>
                    <a:pt x="0" y="54655"/>
                  </a:moveTo>
                  <a:lnTo>
                    <a:pt x="1905497" y="54655"/>
                  </a:lnTo>
                  <a:lnTo>
                    <a:pt x="1960153" y="0"/>
                  </a:lnTo>
                </a:path>
                <a:path w="1960245" h="1860550">
                  <a:moveTo>
                    <a:pt x="1905497" y="54655"/>
                  </a:moveTo>
                  <a:lnTo>
                    <a:pt x="1905497" y="186030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89536" y="3673514"/>
            <a:ext cx="163448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C</a:t>
            </a:r>
            <a:r>
              <a:rPr sz="1500" baseline="-30555" dirty="0">
                <a:latin typeface="Arial"/>
                <a:cs typeface="Arial"/>
              </a:rPr>
              <a:t>out</a:t>
            </a:r>
            <a:r>
              <a:rPr sz="1500" spc="172" baseline="-3055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different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filters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28223" y="626555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93310" y="1062800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out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28223" y="900874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02823" y="1175194"/>
            <a:ext cx="2261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baseline="-32407" dirty="0">
                <a:latin typeface="Arial"/>
                <a:cs typeface="Arial"/>
              </a:rPr>
              <a:t>out</a:t>
            </a:r>
            <a:r>
              <a:rPr sz="1800" spc="-7" baseline="-32407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–dim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42087" y="2555319"/>
            <a:ext cx="1051560" cy="1047750"/>
            <a:chOff x="3742087" y="2555319"/>
            <a:chExt cx="1051560" cy="1047750"/>
          </a:xfrm>
        </p:grpSpPr>
        <p:sp>
          <p:nvSpPr>
            <p:cNvPr id="24" name="object 24"/>
            <p:cNvSpPr/>
            <p:nvPr/>
          </p:nvSpPr>
          <p:spPr>
            <a:xfrm>
              <a:off x="3866409" y="3084700"/>
              <a:ext cx="397510" cy="379730"/>
            </a:xfrm>
            <a:custGeom>
              <a:avLst/>
              <a:gdLst/>
              <a:ahLst/>
              <a:cxnLst/>
              <a:rect l="l" t="t" r="r" b="b"/>
              <a:pathLst>
                <a:path w="397510" h="379729">
                  <a:moveTo>
                    <a:pt x="397376" y="379478"/>
                  </a:moveTo>
                  <a:lnTo>
                    <a:pt x="0" y="379478"/>
                  </a:lnTo>
                  <a:lnTo>
                    <a:pt x="0" y="0"/>
                  </a:lnTo>
                  <a:lnTo>
                    <a:pt x="397376" y="0"/>
                  </a:lnTo>
                  <a:lnTo>
                    <a:pt x="397376" y="379478"/>
                  </a:lnTo>
                  <a:close/>
                </a:path>
              </a:pathLst>
            </a:custGeom>
            <a:solidFill>
              <a:srgbClr val="D89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63785" y="2568019"/>
              <a:ext cx="516890" cy="896619"/>
            </a:xfrm>
            <a:custGeom>
              <a:avLst/>
              <a:gdLst/>
              <a:ahLst/>
              <a:cxnLst/>
              <a:rect l="l" t="t" r="r" b="b"/>
              <a:pathLst>
                <a:path w="516889" h="896620">
                  <a:moveTo>
                    <a:pt x="0" y="896158"/>
                  </a:moveTo>
                  <a:lnTo>
                    <a:pt x="0" y="516680"/>
                  </a:lnTo>
                  <a:lnTo>
                    <a:pt x="516680" y="0"/>
                  </a:lnTo>
                  <a:lnTo>
                    <a:pt x="516680" y="379478"/>
                  </a:lnTo>
                  <a:lnTo>
                    <a:pt x="0" y="896158"/>
                  </a:lnTo>
                  <a:close/>
                </a:path>
              </a:pathLst>
            </a:custGeom>
            <a:solidFill>
              <a:srgbClr val="AB7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66409" y="2568019"/>
              <a:ext cx="914400" cy="516890"/>
            </a:xfrm>
            <a:custGeom>
              <a:avLst/>
              <a:gdLst/>
              <a:ahLst/>
              <a:cxnLst/>
              <a:rect l="l" t="t" r="r" b="b"/>
              <a:pathLst>
                <a:path w="914400" h="516889">
                  <a:moveTo>
                    <a:pt x="397376" y="516680"/>
                  </a:moveTo>
                  <a:lnTo>
                    <a:pt x="0" y="516680"/>
                  </a:lnTo>
                  <a:lnTo>
                    <a:pt x="516680" y="0"/>
                  </a:lnTo>
                  <a:lnTo>
                    <a:pt x="914056" y="0"/>
                  </a:lnTo>
                  <a:lnTo>
                    <a:pt x="397376" y="516680"/>
                  </a:lnTo>
                  <a:close/>
                </a:path>
              </a:pathLst>
            </a:custGeom>
            <a:solidFill>
              <a:srgbClr val="DEB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66409" y="2568019"/>
              <a:ext cx="914400" cy="896619"/>
            </a:xfrm>
            <a:custGeom>
              <a:avLst/>
              <a:gdLst/>
              <a:ahLst/>
              <a:cxnLst/>
              <a:rect l="l" t="t" r="r" b="b"/>
              <a:pathLst>
                <a:path w="914400" h="896620">
                  <a:moveTo>
                    <a:pt x="0" y="516680"/>
                  </a:moveTo>
                  <a:lnTo>
                    <a:pt x="516680" y="0"/>
                  </a:lnTo>
                  <a:lnTo>
                    <a:pt x="914056" y="0"/>
                  </a:lnTo>
                  <a:lnTo>
                    <a:pt x="914056" y="379478"/>
                  </a:lnTo>
                  <a:lnTo>
                    <a:pt x="397376" y="896158"/>
                  </a:lnTo>
                  <a:lnTo>
                    <a:pt x="0" y="896158"/>
                  </a:lnTo>
                  <a:lnTo>
                    <a:pt x="0" y="516680"/>
                  </a:lnTo>
                  <a:close/>
                </a:path>
                <a:path w="914400" h="896620">
                  <a:moveTo>
                    <a:pt x="0" y="516680"/>
                  </a:moveTo>
                  <a:lnTo>
                    <a:pt x="397376" y="516680"/>
                  </a:lnTo>
                  <a:lnTo>
                    <a:pt x="914056" y="0"/>
                  </a:lnTo>
                </a:path>
                <a:path w="914400" h="896620">
                  <a:moveTo>
                    <a:pt x="397376" y="516680"/>
                  </a:moveTo>
                  <a:lnTo>
                    <a:pt x="397376" y="89615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54787" y="3208172"/>
              <a:ext cx="401320" cy="381635"/>
            </a:xfrm>
            <a:custGeom>
              <a:avLst/>
              <a:gdLst/>
              <a:ahLst/>
              <a:cxnLst/>
              <a:rect l="l" t="t" r="r" b="b"/>
              <a:pathLst>
                <a:path w="401320" h="381635">
                  <a:moveTo>
                    <a:pt x="401247" y="381618"/>
                  </a:moveTo>
                  <a:lnTo>
                    <a:pt x="0" y="381618"/>
                  </a:lnTo>
                  <a:lnTo>
                    <a:pt x="0" y="0"/>
                  </a:lnTo>
                  <a:lnTo>
                    <a:pt x="401247" y="0"/>
                  </a:lnTo>
                  <a:lnTo>
                    <a:pt x="401247" y="381618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56034" y="3036151"/>
              <a:ext cx="172085" cy="553720"/>
            </a:xfrm>
            <a:custGeom>
              <a:avLst/>
              <a:gdLst/>
              <a:ahLst/>
              <a:cxnLst/>
              <a:rect l="l" t="t" r="r" b="b"/>
              <a:pathLst>
                <a:path w="172085" h="553720">
                  <a:moveTo>
                    <a:pt x="0" y="553639"/>
                  </a:moveTo>
                  <a:lnTo>
                    <a:pt x="0" y="172021"/>
                  </a:lnTo>
                  <a:lnTo>
                    <a:pt x="172021" y="0"/>
                  </a:lnTo>
                  <a:lnTo>
                    <a:pt x="172021" y="381618"/>
                  </a:lnTo>
                  <a:lnTo>
                    <a:pt x="0" y="553639"/>
                  </a:lnTo>
                  <a:close/>
                </a:path>
              </a:pathLst>
            </a:custGeom>
            <a:solidFill>
              <a:srgbClr val="2E6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54787" y="3036151"/>
              <a:ext cx="573405" cy="172085"/>
            </a:xfrm>
            <a:custGeom>
              <a:avLst/>
              <a:gdLst/>
              <a:ahLst/>
              <a:cxnLst/>
              <a:rect l="l" t="t" r="r" b="b"/>
              <a:pathLst>
                <a:path w="573404" h="172085">
                  <a:moveTo>
                    <a:pt x="401247" y="172021"/>
                  </a:moveTo>
                  <a:lnTo>
                    <a:pt x="0" y="172021"/>
                  </a:lnTo>
                  <a:lnTo>
                    <a:pt x="172021" y="0"/>
                  </a:lnTo>
                  <a:lnTo>
                    <a:pt x="573268" y="0"/>
                  </a:lnTo>
                  <a:lnTo>
                    <a:pt x="401247" y="172021"/>
                  </a:lnTo>
                  <a:close/>
                </a:path>
              </a:pathLst>
            </a:custGeom>
            <a:solidFill>
              <a:srgbClr val="61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54787" y="3036151"/>
              <a:ext cx="573405" cy="553720"/>
            </a:xfrm>
            <a:custGeom>
              <a:avLst/>
              <a:gdLst/>
              <a:ahLst/>
              <a:cxnLst/>
              <a:rect l="l" t="t" r="r" b="b"/>
              <a:pathLst>
                <a:path w="573404" h="553720">
                  <a:moveTo>
                    <a:pt x="0" y="172021"/>
                  </a:moveTo>
                  <a:lnTo>
                    <a:pt x="172021" y="0"/>
                  </a:lnTo>
                  <a:lnTo>
                    <a:pt x="573268" y="0"/>
                  </a:lnTo>
                  <a:lnTo>
                    <a:pt x="573268" y="381618"/>
                  </a:lnTo>
                  <a:lnTo>
                    <a:pt x="401247" y="553639"/>
                  </a:lnTo>
                  <a:lnTo>
                    <a:pt x="0" y="553639"/>
                  </a:lnTo>
                  <a:lnTo>
                    <a:pt x="0" y="172021"/>
                  </a:lnTo>
                  <a:close/>
                </a:path>
                <a:path w="573404" h="553720">
                  <a:moveTo>
                    <a:pt x="0" y="172021"/>
                  </a:moveTo>
                  <a:lnTo>
                    <a:pt x="401247" y="172021"/>
                  </a:lnTo>
                  <a:lnTo>
                    <a:pt x="573268" y="0"/>
                  </a:lnTo>
                </a:path>
                <a:path w="573404" h="553720">
                  <a:moveTo>
                    <a:pt x="401247" y="172021"/>
                  </a:moveTo>
                  <a:lnTo>
                    <a:pt x="401247" y="55363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919983" y="2555319"/>
            <a:ext cx="1051560" cy="1047750"/>
            <a:chOff x="4919983" y="2555319"/>
            <a:chExt cx="1051560" cy="1047750"/>
          </a:xfrm>
        </p:grpSpPr>
        <p:sp>
          <p:nvSpPr>
            <p:cNvPr id="33" name="object 33"/>
            <p:cNvSpPr/>
            <p:nvPr/>
          </p:nvSpPr>
          <p:spPr>
            <a:xfrm>
              <a:off x="5044305" y="3084700"/>
              <a:ext cx="397510" cy="379730"/>
            </a:xfrm>
            <a:custGeom>
              <a:avLst/>
              <a:gdLst/>
              <a:ahLst/>
              <a:cxnLst/>
              <a:rect l="l" t="t" r="r" b="b"/>
              <a:pathLst>
                <a:path w="397510" h="379729">
                  <a:moveTo>
                    <a:pt x="397376" y="379478"/>
                  </a:moveTo>
                  <a:lnTo>
                    <a:pt x="0" y="379478"/>
                  </a:lnTo>
                  <a:lnTo>
                    <a:pt x="0" y="0"/>
                  </a:lnTo>
                  <a:lnTo>
                    <a:pt x="397376" y="0"/>
                  </a:lnTo>
                  <a:lnTo>
                    <a:pt x="397376" y="379478"/>
                  </a:lnTo>
                  <a:close/>
                </a:path>
              </a:pathLst>
            </a:custGeom>
            <a:solidFill>
              <a:srgbClr val="D89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41682" y="2568019"/>
              <a:ext cx="516890" cy="896619"/>
            </a:xfrm>
            <a:custGeom>
              <a:avLst/>
              <a:gdLst/>
              <a:ahLst/>
              <a:cxnLst/>
              <a:rect l="l" t="t" r="r" b="b"/>
              <a:pathLst>
                <a:path w="516889" h="896620">
                  <a:moveTo>
                    <a:pt x="0" y="896158"/>
                  </a:moveTo>
                  <a:lnTo>
                    <a:pt x="0" y="516680"/>
                  </a:lnTo>
                  <a:lnTo>
                    <a:pt x="516680" y="0"/>
                  </a:lnTo>
                  <a:lnTo>
                    <a:pt x="516680" y="379478"/>
                  </a:lnTo>
                  <a:lnTo>
                    <a:pt x="0" y="896158"/>
                  </a:lnTo>
                  <a:close/>
                </a:path>
              </a:pathLst>
            </a:custGeom>
            <a:solidFill>
              <a:srgbClr val="AB7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44305" y="2568019"/>
              <a:ext cx="914400" cy="516890"/>
            </a:xfrm>
            <a:custGeom>
              <a:avLst/>
              <a:gdLst/>
              <a:ahLst/>
              <a:cxnLst/>
              <a:rect l="l" t="t" r="r" b="b"/>
              <a:pathLst>
                <a:path w="914400" h="516889">
                  <a:moveTo>
                    <a:pt x="397376" y="516680"/>
                  </a:moveTo>
                  <a:lnTo>
                    <a:pt x="0" y="516680"/>
                  </a:lnTo>
                  <a:lnTo>
                    <a:pt x="516680" y="0"/>
                  </a:lnTo>
                  <a:lnTo>
                    <a:pt x="914057" y="0"/>
                  </a:lnTo>
                  <a:lnTo>
                    <a:pt x="397376" y="516680"/>
                  </a:lnTo>
                  <a:close/>
                </a:path>
              </a:pathLst>
            </a:custGeom>
            <a:solidFill>
              <a:srgbClr val="DEB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44305" y="2568019"/>
              <a:ext cx="914400" cy="896619"/>
            </a:xfrm>
            <a:custGeom>
              <a:avLst/>
              <a:gdLst/>
              <a:ahLst/>
              <a:cxnLst/>
              <a:rect l="l" t="t" r="r" b="b"/>
              <a:pathLst>
                <a:path w="914400" h="896620">
                  <a:moveTo>
                    <a:pt x="0" y="516680"/>
                  </a:moveTo>
                  <a:lnTo>
                    <a:pt x="516680" y="0"/>
                  </a:lnTo>
                  <a:lnTo>
                    <a:pt x="914057" y="0"/>
                  </a:lnTo>
                  <a:lnTo>
                    <a:pt x="914057" y="379478"/>
                  </a:lnTo>
                  <a:lnTo>
                    <a:pt x="397376" y="896158"/>
                  </a:lnTo>
                  <a:lnTo>
                    <a:pt x="0" y="896158"/>
                  </a:lnTo>
                  <a:lnTo>
                    <a:pt x="0" y="516680"/>
                  </a:lnTo>
                  <a:close/>
                </a:path>
                <a:path w="914400" h="896620">
                  <a:moveTo>
                    <a:pt x="0" y="516680"/>
                  </a:moveTo>
                  <a:lnTo>
                    <a:pt x="397376" y="516680"/>
                  </a:lnTo>
                  <a:lnTo>
                    <a:pt x="914057" y="0"/>
                  </a:lnTo>
                </a:path>
                <a:path w="914400" h="896620">
                  <a:moveTo>
                    <a:pt x="397376" y="516680"/>
                  </a:moveTo>
                  <a:lnTo>
                    <a:pt x="397376" y="89615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32683" y="3206862"/>
              <a:ext cx="396875" cy="383540"/>
            </a:xfrm>
            <a:custGeom>
              <a:avLst/>
              <a:gdLst/>
              <a:ahLst/>
              <a:cxnLst/>
              <a:rect l="l" t="t" r="r" b="b"/>
              <a:pathLst>
                <a:path w="396875" h="383539">
                  <a:moveTo>
                    <a:pt x="396737" y="382928"/>
                  </a:moveTo>
                  <a:lnTo>
                    <a:pt x="0" y="382928"/>
                  </a:lnTo>
                  <a:lnTo>
                    <a:pt x="0" y="0"/>
                  </a:lnTo>
                  <a:lnTo>
                    <a:pt x="396737" y="0"/>
                  </a:lnTo>
                  <a:lnTo>
                    <a:pt x="396737" y="382928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9421" y="2689543"/>
              <a:ext cx="517525" cy="900430"/>
            </a:xfrm>
            <a:custGeom>
              <a:avLst/>
              <a:gdLst/>
              <a:ahLst/>
              <a:cxnLst/>
              <a:rect l="l" t="t" r="r" b="b"/>
              <a:pathLst>
                <a:path w="517525" h="900429">
                  <a:moveTo>
                    <a:pt x="0" y="900246"/>
                  </a:moveTo>
                  <a:lnTo>
                    <a:pt x="0" y="517317"/>
                  </a:lnTo>
                  <a:lnTo>
                    <a:pt x="517317" y="0"/>
                  </a:lnTo>
                  <a:lnTo>
                    <a:pt x="517317" y="382928"/>
                  </a:lnTo>
                  <a:lnTo>
                    <a:pt x="0" y="900246"/>
                  </a:lnTo>
                  <a:close/>
                </a:path>
              </a:pathLst>
            </a:custGeom>
            <a:solidFill>
              <a:srgbClr val="2E6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32683" y="2689543"/>
              <a:ext cx="914400" cy="517525"/>
            </a:xfrm>
            <a:custGeom>
              <a:avLst/>
              <a:gdLst/>
              <a:ahLst/>
              <a:cxnLst/>
              <a:rect l="l" t="t" r="r" b="b"/>
              <a:pathLst>
                <a:path w="914400" h="517525">
                  <a:moveTo>
                    <a:pt x="396737" y="517317"/>
                  </a:moveTo>
                  <a:lnTo>
                    <a:pt x="0" y="517317"/>
                  </a:lnTo>
                  <a:lnTo>
                    <a:pt x="517317" y="0"/>
                  </a:lnTo>
                  <a:lnTo>
                    <a:pt x="914055" y="0"/>
                  </a:lnTo>
                  <a:lnTo>
                    <a:pt x="396737" y="517317"/>
                  </a:lnTo>
                  <a:close/>
                </a:path>
              </a:pathLst>
            </a:custGeom>
            <a:solidFill>
              <a:srgbClr val="61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32683" y="2689543"/>
              <a:ext cx="914400" cy="900430"/>
            </a:xfrm>
            <a:custGeom>
              <a:avLst/>
              <a:gdLst/>
              <a:ahLst/>
              <a:cxnLst/>
              <a:rect l="l" t="t" r="r" b="b"/>
              <a:pathLst>
                <a:path w="914400" h="900429">
                  <a:moveTo>
                    <a:pt x="0" y="517317"/>
                  </a:moveTo>
                  <a:lnTo>
                    <a:pt x="517317" y="0"/>
                  </a:lnTo>
                  <a:lnTo>
                    <a:pt x="914055" y="0"/>
                  </a:lnTo>
                  <a:lnTo>
                    <a:pt x="914055" y="382928"/>
                  </a:lnTo>
                  <a:lnTo>
                    <a:pt x="396737" y="900246"/>
                  </a:lnTo>
                  <a:lnTo>
                    <a:pt x="0" y="900246"/>
                  </a:lnTo>
                  <a:lnTo>
                    <a:pt x="0" y="517317"/>
                  </a:lnTo>
                  <a:close/>
                </a:path>
                <a:path w="914400" h="900429">
                  <a:moveTo>
                    <a:pt x="0" y="517317"/>
                  </a:moveTo>
                  <a:lnTo>
                    <a:pt x="396737" y="517317"/>
                  </a:lnTo>
                  <a:lnTo>
                    <a:pt x="914055" y="0"/>
                  </a:lnTo>
                </a:path>
                <a:path w="914400" h="900429">
                  <a:moveTo>
                    <a:pt x="396737" y="517317"/>
                  </a:moveTo>
                  <a:lnTo>
                    <a:pt x="396737" y="90024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13450" y="159975"/>
            <a:ext cx="7113270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2D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Conv (Early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Fusion)</a:t>
            </a:r>
            <a:r>
              <a:rPr sz="2400" b="0" spc="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vs</a:t>
            </a:r>
            <a:r>
              <a:rPr sz="2400" b="0" spc="-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3D Conv</a:t>
            </a:r>
            <a:r>
              <a:rPr sz="2400" b="0" spc="-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(3D </a:t>
            </a:r>
            <a:r>
              <a:rPr sz="2400" b="0" spc="-20" dirty="0">
                <a:latin typeface="Arial"/>
                <a:cs typeface="Arial"/>
              </a:rPr>
              <a:t>CNN)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279699" y="3960974"/>
            <a:ext cx="6750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34059" y="4318699"/>
            <a:ext cx="1913255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 dirty="0">
              <a:latin typeface="Arial"/>
              <a:cs typeface="Arial"/>
            </a:endParaRPr>
          </a:p>
          <a:p>
            <a:pPr marL="33464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5225" y="4415863"/>
            <a:ext cx="3525520" cy="650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 algn="ctr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0146" y="1944947"/>
            <a:ext cx="2538730" cy="2424430"/>
            <a:chOff x="970146" y="1944947"/>
            <a:chExt cx="2538730" cy="2424430"/>
          </a:xfrm>
        </p:grpSpPr>
        <p:sp>
          <p:nvSpPr>
            <p:cNvPr id="3" name="object 3"/>
            <p:cNvSpPr/>
            <p:nvPr/>
          </p:nvSpPr>
          <p:spPr>
            <a:xfrm>
              <a:off x="2896364" y="1957647"/>
              <a:ext cx="600075" cy="2399030"/>
            </a:xfrm>
            <a:custGeom>
              <a:avLst/>
              <a:gdLst/>
              <a:ahLst/>
              <a:cxnLst/>
              <a:rect l="l" t="t" r="r" b="b"/>
              <a:pathLst>
                <a:path w="600075" h="2399029">
                  <a:moveTo>
                    <a:pt x="0" y="2398740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599685" y="1799055"/>
                  </a:lnTo>
                  <a:lnTo>
                    <a:pt x="0" y="239874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2846" y="1957647"/>
              <a:ext cx="2513330" cy="600075"/>
            </a:xfrm>
            <a:custGeom>
              <a:avLst/>
              <a:gdLst/>
              <a:ahLst/>
              <a:cxnLst/>
              <a:rect l="l" t="t" r="r" b="b"/>
              <a:pathLst>
                <a:path w="2513329" h="600075">
                  <a:moveTo>
                    <a:pt x="1913518" y="599685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2513203" y="0"/>
                  </a:lnTo>
                  <a:lnTo>
                    <a:pt x="1913518" y="59968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2846" y="1957647"/>
              <a:ext cx="2513330" cy="2399030"/>
            </a:xfrm>
            <a:custGeom>
              <a:avLst/>
              <a:gdLst/>
              <a:ahLst/>
              <a:cxnLst/>
              <a:rect l="l" t="t" r="r" b="b"/>
              <a:pathLst>
                <a:path w="2513329" h="2399029">
                  <a:moveTo>
                    <a:pt x="0" y="599685"/>
                  </a:moveTo>
                  <a:lnTo>
                    <a:pt x="599685" y="0"/>
                  </a:lnTo>
                  <a:lnTo>
                    <a:pt x="2513203" y="0"/>
                  </a:lnTo>
                  <a:lnTo>
                    <a:pt x="2513203" y="1799055"/>
                  </a:lnTo>
                  <a:lnTo>
                    <a:pt x="1913518" y="2398740"/>
                  </a:lnTo>
                  <a:lnTo>
                    <a:pt x="0" y="2398740"/>
                  </a:lnTo>
                  <a:lnTo>
                    <a:pt x="0" y="599685"/>
                  </a:lnTo>
                  <a:close/>
                </a:path>
                <a:path w="2513329" h="2399029">
                  <a:moveTo>
                    <a:pt x="0" y="599685"/>
                  </a:moveTo>
                  <a:lnTo>
                    <a:pt x="1913518" y="599685"/>
                  </a:lnTo>
                  <a:lnTo>
                    <a:pt x="2513203" y="0"/>
                  </a:lnTo>
                </a:path>
                <a:path w="2513329" h="2399029">
                  <a:moveTo>
                    <a:pt x="1913518" y="599685"/>
                  </a:moveTo>
                  <a:lnTo>
                    <a:pt x="1913518" y="239874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84847" y="843462"/>
            <a:ext cx="144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0670" y="681537"/>
            <a:ext cx="2293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8710" algn="l"/>
              </a:tabLst>
            </a:pPr>
            <a:r>
              <a:rPr sz="1800" b="1" dirty="0">
                <a:latin typeface="Arial"/>
                <a:cs typeface="Arial"/>
              </a:rPr>
              <a:t>Input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45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270" y="955856"/>
            <a:ext cx="2151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(3D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C</a:t>
            </a:r>
            <a:r>
              <a:rPr sz="1800" spc="-15" baseline="-32407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987" y="3358308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01659" y="663357"/>
            <a:ext cx="84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Weight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66746" y="1099601"/>
            <a:ext cx="741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</a:tabLst>
            </a:pPr>
            <a:r>
              <a:rPr sz="1200" spc="-25" dirty="0">
                <a:latin typeface="Arial"/>
                <a:cs typeface="Arial"/>
              </a:rPr>
              <a:t>out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1659" y="937676"/>
            <a:ext cx="2014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  <a:tab pos="95631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3783" y="1167320"/>
            <a:ext cx="2656205" cy="12960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450"/>
              </a:spcBef>
            </a:pPr>
            <a:r>
              <a:rPr sz="1800" dirty="0">
                <a:latin typeface="Arial"/>
                <a:cs typeface="Arial"/>
              </a:rPr>
              <a:t>Slide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No</a:t>
            </a:r>
            <a:r>
              <a:rPr sz="15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temporal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C00000"/>
                </a:solidFill>
                <a:latin typeface="Arial"/>
                <a:cs typeface="Arial"/>
              </a:rPr>
              <a:t>shift-</a:t>
            </a:r>
            <a:r>
              <a:rPr sz="1500" spc="-10" dirty="0">
                <a:solidFill>
                  <a:srgbClr val="C00000"/>
                </a:solidFill>
                <a:latin typeface="Arial"/>
                <a:cs typeface="Arial"/>
              </a:rPr>
              <a:t>invariance!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Needs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learn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separate</a:t>
            </a:r>
            <a:r>
              <a:rPr sz="15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Arial"/>
                <a:cs typeface="Arial"/>
              </a:rPr>
              <a:t>filters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15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same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motion</a:t>
            </a:r>
            <a:r>
              <a:rPr sz="15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at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C00000"/>
                </a:solidFill>
                <a:latin typeface="Arial"/>
                <a:cs typeface="Arial"/>
              </a:rPr>
              <a:t>different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times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sz="15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5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C00000"/>
                </a:solidFill>
                <a:latin typeface="Arial"/>
                <a:cs typeface="Arial"/>
              </a:rPr>
              <a:t>clip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42497" y="2407780"/>
            <a:ext cx="1985645" cy="1885950"/>
            <a:chOff x="6542497" y="2407780"/>
            <a:chExt cx="1985645" cy="1885950"/>
          </a:xfrm>
        </p:grpSpPr>
        <p:sp>
          <p:nvSpPr>
            <p:cNvPr id="15" name="object 15"/>
            <p:cNvSpPr/>
            <p:nvPr/>
          </p:nvSpPr>
          <p:spPr>
            <a:xfrm>
              <a:off x="8460695" y="2420480"/>
              <a:ext cx="55244" cy="1860550"/>
            </a:xfrm>
            <a:custGeom>
              <a:avLst/>
              <a:gdLst/>
              <a:ahLst/>
              <a:cxnLst/>
              <a:rect l="l" t="t" r="r" b="b"/>
              <a:pathLst>
                <a:path w="55245" h="1860550">
                  <a:moveTo>
                    <a:pt x="0" y="1860307"/>
                  </a:moveTo>
                  <a:lnTo>
                    <a:pt x="0" y="54655"/>
                  </a:lnTo>
                  <a:lnTo>
                    <a:pt x="54655" y="0"/>
                  </a:lnTo>
                  <a:lnTo>
                    <a:pt x="54655" y="1805652"/>
                  </a:lnTo>
                  <a:lnTo>
                    <a:pt x="0" y="186030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55197" y="2420480"/>
              <a:ext cx="1960245" cy="55244"/>
            </a:xfrm>
            <a:custGeom>
              <a:avLst/>
              <a:gdLst/>
              <a:ahLst/>
              <a:cxnLst/>
              <a:rect l="l" t="t" r="r" b="b"/>
              <a:pathLst>
                <a:path w="1960245" h="55244">
                  <a:moveTo>
                    <a:pt x="1905497" y="54655"/>
                  </a:moveTo>
                  <a:lnTo>
                    <a:pt x="0" y="54655"/>
                  </a:lnTo>
                  <a:lnTo>
                    <a:pt x="54656" y="0"/>
                  </a:lnTo>
                  <a:lnTo>
                    <a:pt x="1960153" y="0"/>
                  </a:lnTo>
                  <a:lnTo>
                    <a:pt x="1905497" y="5465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55197" y="2420480"/>
              <a:ext cx="1960245" cy="1860550"/>
            </a:xfrm>
            <a:custGeom>
              <a:avLst/>
              <a:gdLst/>
              <a:ahLst/>
              <a:cxnLst/>
              <a:rect l="l" t="t" r="r" b="b"/>
              <a:pathLst>
                <a:path w="1960245" h="1860550">
                  <a:moveTo>
                    <a:pt x="0" y="54655"/>
                  </a:moveTo>
                  <a:lnTo>
                    <a:pt x="54656" y="0"/>
                  </a:lnTo>
                  <a:lnTo>
                    <a:pt x="1960153" y="0"/>
                  </a:lnTo>
                  <a:lnTo>
                    <a:pt x="1960153" y="1805652"/>
                  </a:lnTo>
                  <a:lnTo>
                    <a:pt x="1905497" y="1860307"/>
                  </a:lnTo>
                  <a:lnTo>
                    <a:pt x="0" y="1860307"/>
                  </a:lnTo>
                  <a:lnTo>
                    <a:pt x="0" y="54655"/>
                  </a:lnTo>
                  <a:close/>
                </a:path>
                <a:path w="1960245" h="1860550">
                  <a:moveTo>
                    <a:pt x="0" y="54655"/>
                  </a:moveTo>
                  <a:lnTo>
                    <a:pt x="1905497" y="54655"/>
                  </a:lnTo>
                  <a:lnTo>
                    <a:pt x="1960153" y="0"/>
                  </a:lnTo>
                </a:path>
                <a:path w="1960245" h="1860550">
                  <a:moveTo>
                    <a:pt x="1905497" y="54655"/>
                  </a:moveTo>
                  <a:lnTo>
                    <a:pt x="1905497" y="186030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89536" y="3673514"/>
            <a:ext cx="163448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C</a:t>
            </a:r>
            <a:r>
              <a:rPr sz="1500" baseline="-30555" dirty="0">
                <a:latin typeface="Arial"/>
                <a:cs typeface="Arial"/>
              </a:rPr>
              <a:t>out</a:t>
            </a:r>
            <a:r>
              <a:rPr sz="1500" spc="172" baseline="-3055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different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filters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28223" y="626555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93310" y="1062800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out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28223" y="900874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02823" y="1175194"/>
            <a:ext cx="2261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baseline="-32407" dirty="0">
                <a:latin typeface="Arial"/>
                <a:cs typeface="Arial"/>
              </a:rPr>
              <a:t>out</a:t>
            </a:r>
            <a:r>
              <a:rPr sz="1800" spc="-7" baseline="-32407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–dim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42087" y="2555319"/>
            <a:ext cx="1051560" cy="1047750"/>
            <a:chOff x="3742087" y="2555319"/>
            <a:chExt cx="1051560" cy="1047750"/>
          </a:xfrm>
        </p:grpSpPr>
        <p:sp>
          <p:nvSpPr>
            <p:cNvPr id="24" name="object 24"/>
            <p:cNvSpPr/>
            <p:nvPr/>
          </p:nvSpPr>
          <p:spPr>
            <a:xfrm>
              <a:off x="3866409" y="3084700"/>
              <a:ext cx="397510" cy="379730"/>
            </a:xfrm>
            <a:custGeom>
              <a:avLst/>
              <a:gdLst/>
              <a:ahLst/>
              <a:cxnLst/>
              <a:rect l="l" t="t" r="r" b="b"/>
              <a:pathLst>
                <a:path w="397510" h="379729">
                  <a:moveTo>
                    <a:pt x="397376" y="379478"/>
                  </a:moveTo>
                  <a:lnTo>
                    <a:pt x="0" y="379478"/>
                  </a:lnTo>
                  <a:lnTo>
                    <a:pt x="0" y="0"/>
                  </a:lnTo>
                  <a:lnTo>
                    <a:pt x="397376" y="0"/>
                  </a:lnTo>
                  <a:lnTo>
                    <a:pt x="397376" y="379478"/>
                  </a:lnTo>
                  <a:close/>
                </a:path>
              </a:pathLst>
            </a:custGeom>
            <a:solidFill>
              <a:srgbClr val="D89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63785" y="2568019"/>
              <a:ext cx="516890" cy="896619"/>
            </a:xfrm>
            <a:custGeom>
              <a:avLst/>
              <a:gdLst/>
              <a:ahLst/>
              <a:cxnLst/>
              <a:rect l="l" t="t" r="r" b="b"/>
              <a:pathLst>
                <a:path w="516889" h="896620">
                  <a:moveTo>
                    <a:pt x="0" y="896158"/>
                  </a:moveTo>
                  <a:lnTo>
                    <a:pt x="0" y="516680"/>
                  </a:lnTo>
                  <a:lnTo>
                    <a:pt x="516680" y="0"/>
                  </a:lnTo>
                  <a:lnTo>
                    <a:pt x="516680" y="379478"/>
                  </a:lnTo>
                  <a:lnTo>
                    <a:pt x="0" y="896158"/>
                  </a:lnTo>
                  <a:close/>
                </a:path>
              </a:pathLst>
            </a:custGeom>
            <a:solidFill>
              <a:srgbClr val="AB7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66409" y="2568019"/>
              <a:ext cx="914400" cy="516890"/>
            </a:xfrm>
            <a:custGeom>
              <a:avLst/>
              <a:gdLst/>
              <a:ahLst/>
              <a:cxnLst/>
              <a:rect l="l" t="t" r="r" b="b"/>
              <a:pathLst>
                <a:path w="914400" h="516889">
                  <a:moveTo>
                    <a:pt x="397376" y="516680"/>
                  </a:moveTo>
                  <a:lnTo>
                    <a:pt x="0" y="516680"/>
                  </a:lnTo>
                  <a:lnTo>
                    <a:pt x="516680" y="0"/>
                  </a:lnTo>
                  <a:lnTo>
                    <a:pt x="914056" y="0"/>
                  </a:lnTo>
                  <a:lnTo>
                    <a:pt x="397376" y="516680"/>
                  </a:lnTo>
                  <a:close/>
                </a:path>
              </a:pathLst>
            </a:custGeom>
            <a:solidFill>
              <a:srgbClr val="DEB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66409" y="2568019"/>
              <a:ext cx="914400" cy="896619"/>
            </a:xfrm>
            <a:custGeom>
              <a:avLst/>
              <a:gdLst/>
              <a:ahLst/>
              <a:cxnLst/>
              <a:rect l="l" t="t" r="r" b="b"/>
              <a:pathLst>
                <a:path w="914400" h="896620">
                  <a:moveTo>
                    <a:pt x="0" y="516680"/>
                  </a:moveTo>
                  <a:lnTo>
                    <a:pt x="516680" y="0"/>
                  </a:lnTo>
                  <a:lnTo>
                    <a:pt x="914056" y="0"/>
                  </a:lnTo>
                  <a:lnTo>
                    <a:pt x="914056" y="379478"/>
                  </a:lnTo>
                  <a:lnTo>
                    <a:pt x="397376" y="896158"/>
                  </a:lnTo>
                  <a:lnTo>
                    <a:pt x="0" y="896158"/>
                  </a:lnTo>
                  <a:lnTo>
                    <a:pt x="0" y="516680"/>
                  </a:lnTo>
                  <a:close/>
                </a:path>
                <a:path w="914400" h="896620">
                  <a:moveTo>
                    <a:pt x="0" y="516680"/>
                  </a:moveTo>
                  <a:lnTo>
                    <a:pt x="397376" y="516680"/>
                  </a:lnTo>
                  <a:lnTo>
                    <a:pt x="914056" y="0"/>
                  </a:lnTo>
                </a:path>
                <a:path w="914400" h="896620">
                  <a:moveTo>
                    <a:pt x="397376" y="516680"/>
                  </a:moveTo>
                  <a:lnTo>
                    <a:pt x="397376" y="89615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54787" y="3208172"/>
              <a:ext cx="401320" cy="381635"/>
            </a:xfrm>
            <a:custGeom>
              <a:avLst/>
              <a:gdLst/>
              <a:ahLst/>
              <a:cxnLst/>
              <a:rect l="l" t="t" r="r" b="b"/>
              <a:pathLst>
                <a:path w="401320" h="381635">
                  <a:moveTo>
                    <a:pt x="401247" y="381618"/>
                  </a:moveTo>
                  <a:lnTo>
                    <a:pt x="0" y="381618"/>
                  </a:lnTo>
                  <a:lnTo>
                    <a:pt x="0" y="0"/>
                  </a:lnTo>
                  <a:lnTo>
                    <a:pt x="401247" y="0"/>
                  </a:lnTo>
                  <a:lnTo>
                    <a:pt x="401247" y="381618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56034" y="3036151"/>
              <a:ext cx="172085" cy="553720"/>
            </a:xfrm>
            <a:custGeom>
              <a:avLst/>
              <a:gdLst/>
              <a:ahLst/>
              <a:cxnLst/>
              <a:rect l="l" t="t" r="r" b="b"/>
              <a:pathLst>
                <a:path w="172085" h="553720">
                  <a:moveTo>
                    <a:pt x="0" y="553639"/>
                  </a:moveTo>
                  <a:lnTo>
                    <a:pt x="0" y="172021"/>
                  </a:lnTo>
                  <a:lnTo>
                    <a:pt x="172021" y="0"/>
                  </a:lnTo>
                  <a:lnTo>
                    <a:pt x="172021" y="381618"/>
                  </a:lnTo>
                  <a:lnTo>
                    <a:pt x="0" y="553639"/>
                  </a:lnTo>
                  <a:close/>
                </a:path>
              </a:pathLst>
            </a:custGeom>
            <a:solidFill>
              <a:srgbClr val="2E6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54787" y="3036151"/>
              <a:ext cx="573405" cy="172085"/>
            </a:xfrm>
            <a:custGeom>
              <a:avLst/>
              <a:gdLst/>
              <a:ahLst/>
              <a:cxnLst/>
              <a:rect l="l" t="t" r="r" b="b"/>
              <a:pathLst>
                <a:path w="573404" h="172085">
                  <a:moveTo>
                    <a:pt x="401247" y="172021"/>
                  </a:moveTo>
                  <a:lnTo>
                    <a:pt x="0" y="172021"/>
                  </a:lnTo>
                  <a:lnTo>
                    <a:pt x="172021" y="0"/>
                  </a:lnTo>
                  <a:lnTo>
                    <a:pt x="573268" y="0"/>
                  </a:lnTo>
                  <a:lnTo>
                    <a:pt x="401247" y="172021"/>
                  </a:lnTo>
                  <a:close/>
                </a:path>
              </a:pathLst>
            </a:custGeom>
            <a:solidFill>
              <a:srgbClr val="61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54787" y="3036151"/>
              <a:ext cx="573405" cy="553720"/>
            </a:xfrm>
            <a:custGeom>
              <a:avLst/>
              <a:gdLst/>
              <a:ahLst/>
              <a:cxnLst/>
              <a:rect l="l" t="t" r="r" b="b"/>
              <a:pathLst>
                <a:path w="573404" h="553720">
                  <a:moveTo>
                    <a:pt x="0" y="172021"/>
                  </a:moveTo>
                  <a:lnTo>
                    <a:pt x="172021" y="0"/>
                  </a:lnTo>
                  <a:lnTo>
                    <a:pt x="573268" y="0"/>
                  </a:lnTo>
                  <a:lnTo>
                    <a:pt x="573268" y="381618"/>
                  </a:lnTo>
                  <a:lnTo>
                    <a:pt x="401247" y="553639"/>
                  </a:lnTo>
                  <a:lnTo>
                    <a:pt x="0" y="553639"/>
                  </a:lnTo>
                  <a:lnTo>
                    <a:pt x="0" y="172021"/>
                  </a:lnTo>
                  <a:close/>
                </a:path>
                <a:path w="573404" h="553720">
                  <a:moveTo>
                    <a:pt x="0" y="172021"/>
                  </a:moveTo>
                  <a:lnTo>
                    <a:pt x="401247" y="172021"/>
                  </a:lnTo>
                  <a:lnTo>
                    <a:pt x="573268" y="0"/>
                  </a:lnTo>
                </a:path>
                <a:path w="573404" h="553720">
                  <a:moveTo>
                    <a:pt x="401247" y="172021"/>
                  </a:moveTo>
                  <a:lnTo>
                    <a:pt x="401247" y="55363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919983" y="2555319"/>
            <a:ext cx="1051560" cy="1047750"/>
            <a:chOff x="4919983" y="2555319"/>
            <a:chExt cx="1051560" cy="1047750"/>
          </a:xfrm>
        </p:grpSpPr>
        <p:sp>
          <p:nvSpPr>
            <p:cNvPr id="33" name="object 33"/>
            <p:cNvSpPr/>
            <p:nvPr/>
          </p:nvSpPr>
          <p:spPr>
            <a:xfrm>
              <a:off x="5044305" y="3084700"/>
              <a:ext cx="397510" cy="379730"/>
            </a:xfrm>
            <a:custGeom>
              <a:avLst/>
              <a:gdLst/>
              <a:ahLst/>
              <a:cxnLst/>
              <a:rect l="l" t="t" r="r" b="b"/>
              <a:pathLst>
                <a:path w="397510" h="379729">
                  <a:moveTo>
                    <a:pt x="397376" y="379478"/>
                  </a:moveTo>
                  <a:lnTo>
                    <a:pt x="0" y="379478"/>
                  </a:lnTo>
                  <a:lnTo>
                    <a:pt x="0" y="0"/>
                  </a:lnTo>
                  <a:lnTo>
                    <a:pt x="397376" y="0"/>
                  </a:lnTo>
                  <a:lnTo>
                    <a:pt x="397376" y="379478"/>
                  </a:lnTo>
                  <a:close/>
                </a:path>
              </a:pathLst>
            </a:custGeom>
            <a:solidFill>
              <a:srgbClr val="D89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41682" y="2568019"/>
              <a:ext cx="516890" cy="896619"/>
            </a:xfrm>
            <a:custGeom>
              <a:avLst/>
              <a:gdLst/>
              <a:ahLst/>
              <a:cxnLst/>
              <a:rect l="l" t="t" r="r" b="b"/>
              <a:pathLst>
                <a:path w="516889" h="896620">
                  <a:moveTo>
                    <a:pt x="0" y="896158"/>
                  </a:moveTo>
                  <a:lnTo>
                    <a:pt x="0" y="516680"/>
                  </a:lnTo>
                  <a:lnTo>
                    <a:pt x="516680" y="0"/>
                  </a:lnTo>
                  <a:lnTo>
                    <a:pt x="516680" y="379478"/>
                  </a:lnTo>
                  <a:lnTo>
                    <a:pt x="0" y="896158"/>
                  </a:lnTo>
                  <a:close/>
                </a:path>
              </a:pathLst>
            </a:custGeom>
            <a:solidFill>
              <a:srgbClr val="AB7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44305" y="2568019"/>
              <a:ext cx="914400" cy="516890"/>
            </a:xfrm>
            <a:custGeom>
              <a:avLst/>
              <a:gdLst/>
              <a:ahLst/>
              <a:cxnLst/>
              <a:rect l="l" t="t" r="r" b="b"/>
              <a:pathLst>
                <a:path w="914400" h="516889">
                  <a:moveTo>
                    <a:pt x="397376" y="516680"/>
                  </a:moveTo>
                  <a:lnTo>
                    <a:pt x="0" y="516680"/>
                  </a:lnTo>
                  <a:lnTo>
                    <a:pt x="516680" y="0"/>
                  </a:lnTo>
                  <a:lnTo>
                    <a:pt x="914057" y="0"/>
                  </a:lnTo>
                  <a:lnTo>
                    <a:pt x="397376" y="516680"/>
                  </a:lnTo>
                  <a:close/>
                </a:path>
              </a:pathLst>
            </a:custGeom>
            <a:solidFill>
              <a:srgbClr val="DEB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44305" y="2568019"/>
              <a:ext cx="914400" cy="896619"/>
            </a:xfrm>
            <a:custGeom>
              <a:avLst/>
              <a:gdLst/>
              <a:ahLst/>
              <a:cxnLst/>
              <a:rect l="l" t="t" r="r" b="b"/>
              <a:pathLst>
                <a:path w="914400" h="896620">
                  <a:moveTo>
                    <a:pt x="0" y="516680"/>
                  </a:moveTo>
                  <a:lnTo>
                    <a:pt x="516680" y="0"/>
                  </a:lnTo>
                  <a:lnTo>
                    <a:pt x="914057" y="0"/>
                  </a:lnTo>
                  <a:lnTo>
                    <a:pt x="914057" y="379478"/>
                  </a:lnTo>
                  <a:lnTo>
                    <a:pt x="397376" y="896158"/>
                  </a:lnTo>
                  <a:lnTo>
                    <a:pt x="0" y="896158"/>
                  </a:lnTo>
                  <a:lnTo>
                    <a:pt x="0" y="516680"/>
                  </a:lnTo>
                  <a:close/>
                </a:path>
                <a:path w="914400" h="896620">
                  <a:moveTo>
                    <a:pt x="0" y="516680"/>
                  </a:moveTo>
                  <a:lnTo>
                    <a:pt x="397376" y="516680"/>
                  </a:lnTo>
                  <a:lnTo>
                    <a:pt x="914057" y="0"/>
                  </a:lnTo>
                </a:path>
                <a:path w="914400" h="896620">
                  <a:moveTo>
                    <a:pt x="397376" y="516680"/>
                  </a:moveTo>
                  <a:lnTo>
                    <a:pt x="397376" y="89615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32683" y="3206862"/>
              <a:ext cx="396875" cy="383540"/>
            </a:xfrm>
            <a:custGeom>
              <a:avLst/>
              <a:gdLst/>
              <a:ahLst/>
              <a:cxnLst/>
              <a:rect l="l" t="t" r="r" b="b"/>
              <a:pathLst>
                <a:path w="396875" h="383539">
                  <a:moveTo>
                    <a:pt x="396737" y="382928"/>
                  </a:moveTo>
                  <a:lnTo>
                    <a:pt x="0" y="382928"/>
                  </a:lnTo>
                  <a:lnTo>
                    <a:pt x="0" y="0"/>
                  </a:lnTo>
                  <a:lnTo>
                    <a:pt x="396737" y="0"/>
                  </a:lnTo>
                  <a:lnTo>
                    <a:pt x="396737" y="382928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9421" y="2689543"/>
              <a:ext cx="517525" cy="900430"/>
            </a:xfrm>
            <a:custGeom>
              <a:avLst/>
              <a:gdLst/>
              <a:ahLst/>
              <a:cxnLst/>
              <a:rect l="l" t="t" r="r" b="b"/>
              <a:pathLst>
                <a:path w="517525" h="900429">
                  <a:moveTo>
                    <a:pt x="0" y="900246"/>
                  </a:moveTo>
                  <a:lnTo>
                    <a:pt x="0" y="517317"/>
                  </a:lnTo>
                  <a:lnTo>
                    <a:pt x="517317" y="0"/>
                  </a:lnTo>
                  <a:lnTo>
                    <a:pt x="517317" y="382928"/>
                  </a:lnTo>
                  <a:lnTo>
                    <a:pt x="0" y="900246"/>
                  </a:lnTo>
                  <a:close/>
                </a:path>
              </a:pathLst>
            </a:custGeom>
            <a:solidFill>
              <a:srgbClr val="2E6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32683" y="2689543"/>
              <a:ext cx="914400" cy="517525"/>
            </a:xfrm>
            <a:custGeom>
              <a:avLst/>
              <a:gdLst/>
              <a:ahLst/>
              <a:cxnLst/>
              <a:rect l="l" t="t" r="r" b="b"/>
              <a:pathLst>
                <a:path w="914400" h="517525">
                  <a:moveTo>
                    <a:pt x="396737" y="517317"/>
                  </a:moveTo>
                  <a:lnTo>
                    <a:pt x="0" y="517317"/>
                  </a:lnTo>
                  <a:lnTo>
                    <a:pt x="517317" y="0"/>
                  </a:lnTo>
                  <a:lnTo>
                    <a:pt x="914055" y="0"/>
                  </a:lnTo>
                  <a:lnTo>
                    <a:pt x="396737" y="517317"/>
                  </a:lnTo>
                  <a:close/>
                </a:path>
              </a:pathLst>
            </a:custGeom>
            <a:solidFill>
              <a:srgbClr val="61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32683" y="2689543"/>
              <a:ext cx="914400" cy="900430"/>
            </a:xfrm>
            <a:custGeom>
              <a:avLst/>
              <a:gdLst/>
              <a:ahLst/>
              <a:cxnLst/>
              <a:rect l="l" t="t" r="r" b="b"/>
              <a:pathLst>
                <a:path w="914400" h="900429">
                  <a:moveTo>
                    <a:pt x="0" y="517317"/>
                  </a:moveTo>
                  <a:lnTo>
                    <a:pt x="517317" y="0"/>
                  </a:lnTo>
                  <a:lnTo>
                    <a:pt x="914055" y="0"/>
                  </a:lnTo>
                  <a:lnTo>
                    <a:pt x="914055" y="382928"/>
                  </a:lnTo>
                  <a:lnTo>
                    <a:pt x="396737" y="900246"/>
                  </a:lnTo>
                  <a:lnTo>
                    <a:pt x="0" y="900246"/>
                  </a:lnTo>
                  <a:lnTo>
                    <a:pt x="0" y="517317"/>
                  </a:lnTo>
                  <a:close/>
                </a:path>
                <a:path w="914400" h="900429">
                  <a:moveTo>
                    <a:pt x="0" y="517317"/>
                  </a:moveTo>
                  <a:lnTo>
                    <a:pt x="396737" y="517317"/>
                  </a:lnTo>
                  <a:lnTo>
                    <a:pt x="914055" y="0"/>
                  </a:lnTo>
                </a:path>
                <a:path w="914400" h="900429">
                  <a:moveTo>
                    <a:pt x="396737" y="517317"/>
                  </a:moveTo>
                  <a:lnTo>
                    <a:pt x="396737" y="90024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13450" y="159975"/>
            <a:ext cx="7113270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2D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Conv (Early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Fusion)</a:t>
            </a:r>
            <a:r>
              <a:rPr sz="2400" b="0" spc="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vs</a:t>
            </a:r>
            <a:r>
              <a:rPr sz="2400" b="0" spc="-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3D Conv</a:t>
            </a:r>
            <a:r>
              <a:rPr sz="2400" b="0" spc="-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(3D </a:t>
            </a:r>
            <a:r>
              <a:rPr sz="2400" b="0" spc="-20" dirty="0">
                <a:latin typeface="Arial"/>
                <a:cs typeface="Arial"/>
              </a:rPr>
              <a:t>CNN)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087532" y="3960974"/>
            <a:ext cx="342328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Arial"/>
                <a:cs typeface="Arial"/>
              </a:rPr>
              <a:t>How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recognize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3981BA"/>
                </a:solidFill>
                <a:latin typeface="Arial"/>
                <a:cs typeface="Arial"/>
              </a:rPr>
              <a:t>blue</a:t>
            </a:r>
            <a:r>
              <a:rPr sz="1500" b="1" spc="-40" dirty="0">
                <a:solidFill>
                  <a:srgbClr val="3981BA"/>
                </a:solidFill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D89F38"/>
                </a:solidFill>
                <a:latin typeface="Arial"/>
                <a:cs typeface="Arial"/>
              </a:rPr>
              <a:t>orange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transitions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anywhere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space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and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time?</a:t>
            </a:r>
            <a:endParaRPr sz="15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34059" y="4318699"/>
            <a:ext cx="1913255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 dirty="0">
              <a:latin typeface="Arial"/>
              <a:cs typeface="Arial"/>
            </a:endParaRPr>
          </a:p>
          <a:p>
            <a:pPr marL="33464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92400" y="4415863"/>
            <a:ext cx="88265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776" y="854488"/>
            <a:ext cx="144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600" y="692563"/>
            <a:ext cx="2293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8710" algn="l"/>
              </a:tabLst>
            </a:pPr>
            <a:r>
              <a:rPr sz="1800" b="1" dirty="0">
                <a:latin typeface="Arial"/>
                <a:cs typeface="Arial"/>
              </a:rPr>
              <a:t>Input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45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200" y="966882"/>
            <a:ext cx="2151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(3D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C</a:t>
            </a:r>
            <a:r>
              <a:rPr sz="1800" spc="-15" baseline="-32407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01794" y="2440905"/>
            <a:ext cx="1374775" cy="1231265"/>
            <a:chOff x="4101794" y="2440905"/>
            <a:chExt cx="1374775" cy="1231265"/>
          </a:xfrm>
        </p:grpSpPr>
        <p:sp>
          <p:nvSpPr>
            <p:cNvPr id="6" name="object 6"/>
            <p:cNvSpPr/>
            <p:nvPr/>
          </p:nvSpPr>
          <p:spPr>
            <a:xfrm>
              <a:off x="4609963" y="2958694"/>
              <a:ext cx="261620" cy="631190"/>
            </a:xfrm>
            <a:custGeom>
              <a:avLst/>
              <a:gdLst/>
              <a:ahLst/>
              <a:cxnLst/>
              <a:rect l="l" t="t" r="r" b="b"/>
              <a:pathLst>
                <a:path w="261620" h="631189">
                  <a:moveTo>
                    <a:pt x="0" y="631096"/>
                  </a:moveTo>
                  <a:lnTo>
                    <a:pt x="0" y="261532"/>
                  </a:lnTo>
                  <a:lnTo>
                    <a:pt x="261532" y="0"/>
                  </a:lnTo>
                  <a:lnTo>
                    <a:pt x="261532" y="369564"/>
                  </a:lnTo>
                  <a:lnTo>
                    <a:pt x="0" y="631096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4574" y="2958694"/>
              <a:ext cx="677545" cy="261620"/>
            </a:xfrm>
            <a:custGeom>
              <a:avLst/>
              <a:gdLst/>
              <a:ahLst/>
              <a:cxnLst/>
              <a:rect l="l" t="t" r="r" b="b"/>
              <a:pathLst>
                <a:path w="677545" h="261619">
                  <a:moveTo>
                    <a:pt x="415388" y="261532"/>
                  </a:moveTo>
                  <a:lnTo>
                    <a:pt x="0" y="261532"/>
                  </a:lnTo>
                  <a:lnTo>
                    <a:pt x="261532" y="0"/>
                  </a:lnTo>
                  <a:lnTo>
                    <a:pt x="676921" y="0"/>
                  </a:lnTo>
                  <a:lnTo>
                    <a:pt x="415388" y="261532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94574" y="2958694"/>
              <a:ext cx="677545" cy="631190"/>
            </a:xfrm>
            <a:custGeom>
              <a:avLst/>
              <a:gdLst/>
              <a:ahLst/>
              <a:cxnLst/>
              <a:rect l="l" t="t" r="r" b="b"/>
              <a:pathLst>
                <a:path w="677545" h="631189">
                  <a:moveTo>
                    <a:pt x="0" y="261532"/>
                  </a:moveTo>
                  <a:lnTo>
                    <a:pt x="261532" y="0"/>
                  </a:lnTo>
                  <a:lnTo>
                    <a:pt x="676921" y="0"/>
                  </a:lnTo>
                  <a:lnTo>
                    <a:pt x="676921" y="369564"/>
                  </a:lnTo>
                  <a:lnTo>
                    <a:pt x="415388" y="631096"/>
                  </a:lnTo>
                  <a:lnTo>
                    <a:pt x="0" y="631096"/>
                  </a:lnTo>
                  <a:lnTo>
                    <a:pt x="0" y="261532"/>
                  </a:lnTo>
                  <a:close/>
                </a:path>
                <a:path w="677545" h="631189">
                  <a:moveTo>
                    <a:pt x="0" y="261532"/>
                  </a:moveTo>
                  <a:lnTo>
                    <a:pt x="415388" y="261532"/>
                  </a:lnTo>
                  <a:lnTo>
                    <a:pt x="676921" y="0"/>
                  </a:lnTo>
                </a:path>
                <a:path w="677545" h="631189">
                  <a:moveTo>
                    <a:pt x="415388" y="261532"/>
                  </a:moveTo>
                  <a:lnTo>
                    <a:pt x="415388" y="63109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83774" y="2680200"/>
              <a:ext cx="0" cy="356235"/>
            </a:xfrm>
            <a:custGeom>
              <a:avLst/>
              <a:gdLst/>
              <a:ahLst/>
              <a:cxnLst/>
              <a:rect l="l" t="t" r="r" b="b"/>
              <a:pathLst>
                <a:path h="356235">
                  <a:moveTo>
                    <a:pt x="0" y="355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1794" y="2488248"/>
              <a:ext cx="163961" cy="21100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02786" y="3589791"/>
              <a:ext cx="582295" cy="0"/>
            </a:xfrm>
            <a:custGeom>
              <a:avLst/>
              <a:gdLst/>
              <a:ahLst/>
              <a:cxnLst/>
              <a:rect l="l" t="t" r="r" b="b"/>
              <a:pathLst>
                <a:path w="582295">
                  <a:moveTo>
                    <a:pt x="0" y="0"/>
                  </a:moveTo>
                  <a:lnTo>
                    <a:pt x="581725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5462" y="3507810"/>
              <a:ext cx="211001" cy="1639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19349" y="2582495"/>
              <a:ext cx="307340" cy="309245"/>
            </a:xfrm>
            <a:custGeom>
              <a:avLst/>
              <a:gdLst/>
              <a:ahLst/>
              <a:cxnLst/>
              <a:rect l="l" t="t" r="r" b="b"/>
              <a:pathLst>
                <a:path w="307339" h="309244">
                  <a:moveTo>
                    <a:pt x="0" y="308680"/>
                  </a:moveTo>
                  <a:lnTo>
                    <a:pt x="307265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965" y="2440905"/>
              <a:ext cx="204679" cy="2050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119598" y="687532"/>
            <a:ext cx="84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Weight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4686" y="1123777"/>
            <a:ext cx="741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</a:tabLst>
            </a:pPr>
            <a:r>
              <a:rPr sz="1200" spc="-25" dirty="0">
                <a:latin typeface="Arial"/>
                <a:cs typeface="Arial"/>
              </a:rPr>
              <a:t>out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9598" y="961852"/>
            <a:ext cx="201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  <a:tab pos="95631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9598" y="1236172"/>
            <a:ext cx="184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Slide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03821" y="643232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8908" y="1079477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out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03821" y="917552"/>
            <a:ext cx="1616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78421" y="1191872"/>
            <a:ext cx="2219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</a:t>
            </a:r>
            <a:r>
              <a:rPr sz="1800" spc="-15" baseline="-32407" dirty="0">
                <a:latin typeface="Arial"/>
                <a:cs typeface="Arial"/>
              </a:rPr>
              <a:t>out</a:t>
            </a:r>
            <a:r>
              <a:rPr sz="1800" spc="-10" dirty="0">
                <a:latin typeface="Arial"/>
                <a:cs typeface="Arial"/>
              </a:rPr>
              <a:t>–dim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82639" y="2692492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271902" y="1944947"/>
            <a:ext cx="2538730" cy="2424430"/>
            <a:chOff x="6271902" y="1944947"/>
            <a:chExt cx="2538730" cy="2424430"/>
          </a:xfrm>
        </p:grpSpPr>
        <p:sp>
          <p:nvSpPr>
            <p:cNvPr id="25" name="object 25"/>
            <p:cNvSpPr/>
            <p:nvPr/>
          </p:nvSpPr>
          <p:spPr>
            <a:xfrm>
              <a:off x="8198121" y="1957647"/>
              <a:ext cx="600075" cy="2399030"/>
            </a:xfrm>
            <a:custGeom>
              <a:avLst/>
              <a:gdLst/>
              <a:ahLst/>
              <a:cxnLst/>
              <a:rect l="l" t="t" r="r" b="b"/>
              <a:pathLst>
                <a:path w="600075" h="2399029">
                  <a:moveTo>
                    <a:pt x="0" y="2398740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599685" y="1799055"/>
                  </a:lnTo>
                  <a:lnTo>
                    <a:pt x="0" y="239874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84602" y="1957647"/>
              <a:ext cx="2513330" cy="600075"/>
            </a:xfrm>
            <a:custGeom>
              <a:avLst/>
              <a:gdLst/>
              <a:ahLst/>
              <a:cxnLst/>
              <a:rect l="l" t="t" r="r" b="b"/>
              <a:pathLst>
                <a:path w="2513329" h="600075">
                  <a:moveTo>
                    <a:pt x="1913518" y="599685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2513204" y="0"/>
                  </a:lnTo>
                  <a:lnTo>
                    <a:pt x="1913518" y="59968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84602" y="1957647"/>
              <a:ext cx="2513330" cy="2399030"/>
            </a:xfrm>
            <a:custGeom>
              <a:avLst/>
              <a:gdLst/>
              <a:ahLst/>
              <a:cxnLst/>
              <a:rect l="l" t="t" r="r" b="b"/>
              <a:pathLst>
                <a:path w="2513329" h="2399029">
                  <a:moveTo>
                    <a:pt x="0" y="599685"/>
                  </a:moveTo>
                  <a:lnTo>
                    <a:pt x="599685" y="0"/>
                  </a:lnTo>
                  <a:lnTo>
                    <a:pt x="2513204" y="0"/>
                  </a:lnTo>
                  <a:lnTo>
                    <a:pt x="2513204" y="1799055"/>
                  </a:lnTo>
                  <a:lnTo>
                    <a:pt x="1913518" y="2398740"/>
                  </a:lnTo>
                  <a:lnTo>
                    <a:pt x="0" y="2398740"/>
                  </a:lnTo>
                  <a:lnTo>
                    <a:pt x="0" y="599685"/>
                  </a:lnTo>
                  <a:close/>
                </a:path>
                <a:path w="2513329" h="2399029">
                  <a:moveTo>
                    <a:pt x="0" y="599685"/>
                  </a:moveTo>
                  <a:lnTo>
                    <a:pt x="1913518" y="599685"/>
                  </a:lnTo>
                  <a:lnTo>
                    <a:pt x="2513204" y="0"/>
                  </a:lnTo>
                </a:path>
                <a:path w="2513329" h="2399029">
                  <a:moveTo>
                    <a:pt x="1913518" y="599685"/>
                  </a:moveTo>
                  <a:lnTo>
                    <a:pt x="1913518" y="239874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13450" y="159975"/>
            <a:ext cx="7113905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0" dirty="0">
                <a:latin typeface="Arial"/>
                <a:cs typeface="Arial"/>
              </a:rPr>
              <a:t>2D</a:t>
            </a:r>
            <a:r>
              <a:rPr sz="2400" b="0" spc="-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Conv (Early</a:t>
            </a:r>
            <a:r>
              <a:rPr sz="2400" b="0" spc="-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Fusion) vs</a:t>
            </a:r>
            <a:r>
              <a:rPr sz="2400" b="0" spc="5" dirty="0"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3D Conv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(3D </a:t>
            </a:r>
            <a:r>
              <a:rPr sz="2400" b="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CNN)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862018" y="3310033"/>
            <a:ext cx="5480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987" y="3379963"/>
            <a:ext cx="83185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79903" y="3802709"/>
            <a:ext cx="339725" cy="2965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250" spc="-30" baseline="20370" dirty="0">
                <a:latin typeface="Arial"/>
                <a:cs typeface="Arial"/>
              </a:rPr>
              <a:t>C</a:t>
            </a:r>
            <a:r>
              <a:rPr sz="1000" spc="-20" dirty="0">
                <a:latin typeface="Arial"/>
                <a:cs typeface="Arial"/>
              </a:rPr>
              <a:t>out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46720" y="3802709"/>
            <a:ext cx="1217295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500" spc="-10" dirty="0">
                <a:latin typeface="Arial"/>
                <a:cs typeface="Arial"/>
              </a:rPr>
              <a:t>different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filters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05448" y="3972450"/>
            <a:ext cx="6750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87532" y="4270848"/>
            <a:ext cx="3423285" cy="467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500" dirty="0">
                <a:latin typeface="Arial"/>
                <a:cs typeface="Arial"/>
              </a:rPr>
              <a:t>How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recognize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3981BA"/>
                </a:solidFill>
                <a:latin typeface="Arial"/>
                <a:cs typeface="Arial"/>
              </a:rPr>
              <a:t>blue</a:t>
            </a:r>
            <a:r>
              <a:rPr sz="1500" b="1" spc="-40" dirty="0">
                <a:solidFill>
                  <a:srgbClr val="3981BA"/>
                </a:solidFill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D89F38"/>
                </a:solidFill>
                <a:latin typeface="Arial"/>
                <a:cs typeface="Arial"/>
              </a:rPr>
              <a:t>orange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transitions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anywhere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space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and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time?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86905" y="4350159"/>
            <a:ext cx="88265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81930" y="4415863"/>
            <a:ext cx="88265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776" y="854488"/>
            <a:ext cx="144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600" y="692563"/>
            <a:ext cx="2293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8710" algn="l"/>
              </a:tabLst>
            </a:pPr>
            <a:r>
              <a:rPr sz="1800" b="1" dirty="0">
                <a:latin typeface="Arial"/>
                <a:cs typeface="Arial"/>
              </a:rPr>
              <a:t>Input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45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200" y="966882"/>
            <a:ext cx="2151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(3D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C</a:t>
            </a:r>
            <a:r>
              <a:rPr sz="1800" spc="-15" baseline="-32407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9598" y="687532"/>
            <a:ext cx="84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Weight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84686" y="1123777"/>
            <a:ext cx="741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</a:tabLst>
            </a:pPr>
            <a:r>
              <a:rPr sz="1200" spc="-25" dirty="0">
                <a:latin typeface="Arial"/>
                <a:cs typeface="Arial"/>
              </a:rPr>
              <a:t>out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2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9598" y="961852"/>
            <a:ext cx="201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  <a:tab pos="95631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46839" y="1139775"/>
            <a:ext cx="2214245" cy="116268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860"/>
              </a:spcBef>
            </a:pPr>
            <a:r>
              <a:rPr sz="1800" dirty="0">
                <a:latin typeface="Arial"/>
                <a:cs typeface="Arial"/>
              </a:rPr>
              <a:t>Slide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 marR="227329">
              <a:lnSpc>
                <a:spcPct val="100000"/>
              </a:lnSpc>
              <a:spcBef>
                <a:spcPts val="630"/>
              </a:spcBef>
            </a:pPr>
            <a:r>
              <a:rPr sz="1500" spc="-25" dirty="0">
                <a:solidFill>
                  <a:srgbClr val="963334"/>
                </a:solidFill>
                <a:latin typeface="Arial"/>
                <a:cs typeface="Arial"/>
              </a:rPr>
              <a:t>Temporal</a:t>
            </a:r>
            <a:r>
              <a:rPr sz="1500" spc="-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963334"/>
                </a:solidFill>
                <a:latin typeface="Arial"/>
                <a:cs typeface="Arial"/>
              </a:rPr>
              <a:t>shift-</a:t>
            </a:r>
            <a:r>
              <a:rPr sz="1500" spc="-10" dirty="0">
                <a:solidFill>
                  <a:srgbClr val="963334"/>
                </a:solidFill>
                <a:latin typeface="Arial"/>
                <a:cs typeface="Arial"/>
              </a:rPr>
              <a:t>invariant </a:t>
            </a:r>
            <a:r>
              <a:rPr sz="1500" dirty="0">
                <a:solidFill>
                  <a:srgbClr val="963334"/>
                </a:solidFill>
                <a:latin typeface="Arial"/>
                <a:cs typeface="Arial"/>
              </a:rPr>
              <a:t>since</a:t>
            </a:r>
            <a:r>
              <a:rPr sz="1500" spc="-5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963334"/>
                </a:solidFill>
                <a:latin typeface="Arial"/>
                <a:cs typeface="Arial"/>
              </a:rPr>
              <a:t>each</a:t>
            </a:r>
            <a:r>
              <a:rPr sz="1500" spc="-5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963334"/>
                </a:solidFill>
                <a:latin typeface="Arial"/>
                <a:cs typeface="Arial"/>
              </a:rPr>
              <a:t>filter</a:t>
            </a:r>
            <a:r>
              <a:rPr sz="1500" spc="-5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963334"/>
                </a:solidFill>
                <a:latin typeface="Arial"/>
                <a:cs typeface="Arial"/>
              </a:rPr>
              <a:t>slides </a:t>
            </a:r>
            <a:r>
              <a:rPr sz="1500" dirty="0">
                <a:solidFill>
                  <a:srgbClr val="963334"/>
                </a:solidFill>
                <a:latin typeface="Arial"/>
                <a:cs typeface="Arial"/>
              </a:rPr>
              <a:t>over</a:t>
            </a:r>
            <a:r>
              <a:rPr sz="1500" spc="-3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963334"/>
                </a:solidFill>
                <a:latin typeface="Arial"/>
                <a:cs typeface="Arial"/>
              </a:rPr>
              <a:t>time!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01794" y="2488248"/>
            <a:ext cx="1374775" cy="1183640"/>
            <a:chOff x="4101794" y="2488248"/>
            <a:chExt cx="1374775" cy="1183640"/>
          </a:xfrm>
        </p:grpSpPr>
        <p:sp>
          <p:nvSpPr>
            <p:cNvPr id="10" name="object 10"/>
            <p:cNvSpPr/>
            <p:nvPr/>
          </p:nvSpPr>
          <p:spPr>
            <a:xfrm>
              <a:off x="4183774" y="2680200"/>
              <a:ext cx="0" cy="356235"/>
            </a:xfrm>
            <a:custGeom>
              <a:avLst/>
              <a:gdLst/>
              <a:ahLst/>
              <a:cxnLst/>
              <a:rect l="l" t="t" r="r" b="b"/>
              <a:pathLst>
                <a:path h="356235">
                  <a:moveTo>
                    <a:pt x="0" y="355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1794" y="2488248"/>
              <a:ext cx="163961" cy="2110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02786" y="3589790"/>
              <a:ext cx="582295" cy="0"/>
            </a:xfrm>
            <a:custGeom>
              <a:avLst/>
              <a:gdLst/>
              <a:ahLst/>
              <a:cxnLst/>
              <a:rect l="l" t="t" r="r" b="b"/>
              <a:pathLst>
                <a:path w="582295">
                  <a:moveTo>
                    <a:pt x="0" y="0"/>
                  </a:moveTo>
                  <a:lnTo>
                    <a:pt x="581725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5462" y="3507810"/>
              <a:ext cx="211001" cy="16396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19322" y="3110962"/>
              <a:ext cx="415290" cy="376555"/>
            </a:xfrm>
            <a:custGeom>
              <a:avLst/>
              <a:gdLst/>
              <a:ahLst/>
              <a:cxnLst/>
              <a:rect l="l" t="t" r="r" b="b"/>
              <a:pathLst>
                <a:path w="415289" h="376554">
                  <a:moveTo>
                    <a:pt x="414899" y="376412"/>
                  </a:moveTo>
                  <a:lnTo>
                    <a:pt x="0" y="376412"/>
                  </a:lnTo>
                  <a:lnTo>
                    <a:pt x="0" y="0"/>
                  </a:lnTo>
                  <a:lnTo>
                    <a:pt x="414899" y="0"/>
                  </a:lnTo>
                  <a:lnTo>
                    <a:pt x="414899" y="376412"/>
                  </a:lnTo>
                  <a:close/>
                </a:path>
              </a:pathLst>
            </a:custGeom>
            <a:solidFill>
              <a:srgbClr val="D89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34222" y="2988292"/>
              <a:ext cx="123189" cy="499109"/>
            </a:xfrm>
            <a:custGeom>
              <a:avLst/>
              <a:gdLst/>
              <a:ahLst/>
              <a:cxnLst/>
              <a:rect l="l" t="t" r="r" b="b"/>
              <a:pathLst>
                <a:path w="123189" h="499110">
                  <a:moveTo>
                    <a:pt x="0" y="499081"/>
                  </a:moveTo>
                  <a:lnTo>
                    <a:pt x="0" y="122669"/>
                  </a:lnTo>
                  <a:lnTo>
                    <a:pt x="122669" y="0"/>
                  </a:lnTo>
                  <a:lnTo>
                    <a:pt x="122669" y="376412"/>
                  </a:lnTo>
                  <a:lnTo>
                    <a:pt x="0" y="499081"/>
                  </a:lnTo>
                  <a:close/>
                </a:path>
              </a:pathLst>
            </a:custGeom>
            <a:solidFill>
              <a:srgbClr val="AB7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19322" y="2988292"/>
              <a:ext cx="537845" cy="123189"/>
            </a:xfrm>
            <a:custGeom>
              <a:avLst/>
              <a:gdLst/>
              <a:ahLst/>
              <a:cxnLst/>
              <a:rect l="l" t="t" r="r" b="b"/>
              <a:pathLst>
                <a:path w="537845" h="123189">
                  <a:moveTo>
                    <a:pt x="414899" y="122669"/>
                  </a:moveTo>
                  <a:lnTo>
                    <a:pt x="0" y="122669"/>
                  </a:lnTo>
                  <a:lnTo>
                    <a:pt x="122669" y="0"/>
                  </a:lnTo>
                  <a:lnTo>
                    <a:pt x="537569" y="0"/>
                  </a:lnTo>
                  <a:lnTo>
                    <a:pt x="414899" y="122669"/>
                  </a:lnTo>
                  <a:close/>
                </a:path>
              </a:pathLst>
            </a:custGeom>
            <a:solidFill>
              <a:srgbClr val="DEB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19322" y="2988292"/>
              <a:ext cx="537845" cy="499109"/>
            </a:xfrm>
            <a:custGeom>
              <a:avLst/>
              <a:gdLst/>
              <a:ahLst/>
              <a:cxnLst/>
              <a:rect l="l" t="t" r="r" b="b"/>
              <a:pathLst>
                <a:path w="537845" h="499110">
                  <a:moveTo>
                    <a:pt x="0" y="122669"/>
                  </a:moveTo>
                  <a:lnTo>
                    <a:pt x="122669" y="0"/>
                  </a:lnTo>
                  <a:lnTo>
                    <a:pt x="537569" y="0"/>
                  </a:lnTo>
                  <a:lnTo>
                    <a:pt x="537569" y="376412"/>
                  </a:lnTo>
                  <a:lnTo>
                    <a:pt x="414899" y="499081"/>
                  </a:lnTo>
                  <a:lnTo>
                    <a:pt x="0" y="499081"/>
                  </a:lnTo>
                  <a:lnTo>
                    <a:pt x="0" y="122669"/>
                  </a:lnTo>
                  <a:close/>
                </a:path>
                <a:path w="537845" h="499110">
                  <a:moveTo>
                    <a:pt x="0" y="122669"/>
                  </a:moveTo>
                  <a:lnTo>
                    <a:pt x="414899" y="122669"/>
                  </a:lnTo>
                  <a:lnTo>
                    <a:pt x="537569" y="0"/>
                  </a:lnTo>
                </a:path>
                <a:path w="537845" h="499110">
                  <a:moveTo>
                    <a:pt x="414899" y="122669"/>
                  </a:moveTo>
                  <a:lnTo>
                    <a:pt x="414899" y="49908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96326" y="3227669"/>
              <a:ext cx="415290" cy="376555"/>
            </a:xfrm>
            <a:custGeom>
              <a:avLst/>
              <a:gdLst/>
              <a:ahLst/>
              <a:cxnLst/>
              <a:rect l="l" t="t" r="r" b="b"/>
              <a:pathLst>
                <a:path w="415289" h="376554">
                  <a:moveTo>
                    <a:pt x="414899" y="376412"/>
                  </a:moveTo>
                  <a:lnTo>
                    <a:pt x="0" y="376412"/>
                  </a:lnTo>
                  <a:lnTo>
                    <a:pt x="0" y="0"/>
                  </a:lnTo>
                  <a:lnTo>
                    <a:pt x="414899" y="0"/>
                  </a:lnTo>
                  <a:lnTo>
                    <a:pt x="414899" y="376412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11226" y="3105000"/>
              <a:ext cx="123189" cy="499109"/>
            </a:xfrm>
            <a:custGeom>
              <a:avLst/>
              <a:gdLst/>
              <a:ahLst/>
              <a:cxnLst/>
              <a:rect l="l" t="t" r="r" b="b"/>
              <a:pathLst>
                <a:path w="123189" h="499110">
                  <a:moveTo>
                    <a:pt x="0" y="499081"/>
                  </a:moveTo>
                  <a:lnTo>
                    <a:pt x="0" y="122669"/>
                  </a:lnTo>
                  <a:lnTo>
                    <a:pt x="122669" y="0"/>
                  </a:lnTo>
                  <a:lnTo>
                    <a:pt x="122669" y="376412"/>
                  </a:lnTo>
                  <a:lnTo>
                    <a:pt x="0" y="499081"/>
                  </a:lnTo>
                  <a:close/>
                </a:path>
              </a:pathLst>
            </a:custGeom>
            <a:solidFill>
              <a:srgbClr val="2E6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96326" y="3105000"/>
              <a:ext cx="537845" cy="123189"/>
            </a:xfrm>
            <a:custGeom>
              <a:avLst/>
              <a:gdLst/>
              <a:ahLst/>
              <a:cxnLst/>
              <a:rect l="l" t="t" r="r" b="b"/>
              <a:pathLst>
                <a:path w="537845" h="123189">
                  <a:moveTo>
                    <a:pt x="414899" y="122669"/>
                  </a:moveTo>
                  <a:lnTo>
                    <a:pt x="0" y="122669"/>
                  </a:lnTo>
                  <a:lnTo>
                    <a:pt x="122669" y="0"/>
                  </a:lnTo>
                  <a:lnTo>
                    <a:pt x="537568" y="0"/>
                  </a:lnTo>
                  <a:lnTo>
                    <a:pt x="414899" y="122669"/>
                  </a:lnTo>
                  <a:close/>
                </a:path>
              </a:pathLst>
            </a:custGeom>
            <a:solidFill>
              <a:srgbClr val="61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96326" y="3105000"/>
              <a:ext cx="537845" cy="499109"/>
            </a:xfrm>
            <a:custGeom>
              <a:avLst/>
              <a:gdLst/>
              <a:ahLst/>
              <a:cxnLst/>
              <a:rect l="l" t="t" r="r" b="b"/>
              <a:pathLst>
                <a:path w="537845" h="499110">
                  <a:moveTo>
                    <a:pt x="0" y="122669"/>
                  </a:moveTo>
                  <a:lnTo>
                    <a:pt x="122669" y="0"/>
                  </a:lnTo>
                  <a:lnTo>
                    <a:pt x="537568" y="0"/>
                  </a:lnTo>
                  <a:lnTo>
                    <a:pt x="537568" y="376412"/>
                  </a:lnTo>
                  <a:lnTo>
                    <a:pt x="414899" y="499081"/>
                  </a:lnTo>
                  <a:lnTo>
                    <a:pt x="0" y="499081"/>
                  </a:lnTo>
                  <a:lnTo>
                    <a:pt x="0" y="122669"/>
                  </a:lnTo>
                  <a:close/>
                </a:path>
                <a:path w="537845" h="499110">
                  <a:moveTo>
                    <a:pt x="0" y="122669"/>
                  </a:moveTo>
                  <a:lnTo>
                    <a:pt x="414899" y="122669"/>
                  </a:lnTo>
                  <a:lnTo>
                    <a:pt x="537568" y="0"/>
                  </a:lnTo>
                </a:path>
                <a:path w="537845" h="499110">
                  <a:moveTo>
                    <a:pt x="414899" y="122669"/>
                  </a:moveTo>
                  <a:lnTo>
                    <a:pt x="414899" y="49908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703821" y="643232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8908" y="1079477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out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03821" y="917552"/>
            <a:ext cx="1616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	x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78421" y="1191872"/>
            <a:ext cx="2219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</a:t>
            </a:r>
            <a:r>
              <a:rPr sz="1800" spc="-15" baseline="-32407" dirty="0">
                <a:latin typeface="Arial"/>
                <a:cs typeface="Arial"/>
              </a:rPr>
              <a:t>out</a:t>
            </a:r>
            <a:r>
              <a:rPr sz="1800" spc="-10" dirty="0">
                <a:latin typeface="Arial"/>
                <a:cs typeface="Arial"/>
              </a:rPr>
              <a:t>–dim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82639" y="2692492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00300" y="2440905"/>
            <a:ext cx="467359" cy="469900"/>
            <a:chOff x="4500300" y="2440905"/>
            <a:chExt cx="467359" cy="469900"/>
          </a:xfrm>
        </p:grpSpPr>
        <p:sp>
          <p:nvSpPr>
            <p:cNvPr id="28" name="object 28"/>
            <p:cNvSpPr/>
            <p:nvPr/>
          </p:nvSpPr>
          <p:spPr>
            <a:xfrm>
              <a:off x="4519350" y="2582495"/>
              <a:ext cx="307340" cy="309245"/>
            </a:xfrm>
            <a:custGeom>
              <a:avLst/>
              <a:gdLst/>
              <a:ahLst/>
              <a:cxnLst/>
              <a:rect l="l" t="t" r="r" b="b"/>
              <a:pathLst>
                <a:path w="307339" h="309244">
                  <a:moveTo>
                    <a:pt x="0" y="308680"/>
                  </a:moveTo>
                  <a:lnTo>
                    <a:pt x="307265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965" y="2440905"/>
              <a:ext cx="204679" cy="20503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6271902" y="1944947"/>
            <a:ext cx="2538730" cy="2424430"/>
            <a:chOff x="6271902" y="1944947"/>
            <a:chExt cx="2538730" cy="2424430"/>
          </a:xfrm>
        </p:grpSpPr>
        <p:sp>
          <p:nvSpPr>
            <p:cNvPr id="31" name="object 31"/>
            <p:cNvSpPr/>
            <p:nvPr/>
          </p:nvSpPr>
          <p:spPr>
            <a:xfrm>
              <a:off x="8198121" y="1957647"/>
              <a:ext cx="600075" cy="2399030"/>
            </a:xfrm>
            <a:custGeom>
              <a:avLst/>
              <a:gdLst/>
              <a:ahLst/>
              <a:cxnLst/>
              <a:rect l="l" t="t" r="r" b="b"/>
              <a:pathLst>
                <a:path w="600075" h="2399029">
                  <a:moveTo>
                    <a:pt x="0" y="2398740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599685" y="1799055"/>
                  </a:lnTo>
                  <a:lnTo>
                    <a:pt x="0" y="239874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84602" y="1957647"/>
              <a:ext cx="2513330" cy="600075"/>
            </a:xfrm>
            <a:custGeom>
              <a:avLst/>
              <a:gdLst/>
              <a:ahLst/>
              <a:cxnLst/>
              <a:rect l="l" t="t" r="r" b="b"/>
              <a:pathLst>
                <a:path w="2513329" h="600075">
                  <a:moveTo>
                    <a:pt x="1913518" y="599685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2513204" y="0"/>
                  </a:lnTo>
                  <a:lnTo>
                    <a:pt x="1913518" y="59968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84602" y="1957647"/>
              <a:ext cx="2513330" cy="2399030"/>
            </a:xfrm>
            <a:custGeom>
              <a:avLst/>
              <a:gdLst/>
              <a:ahLst/>
              <a:cxnLst/>
              <a:rect l="l" t="t" r="r" b="b"/>
              <a:pathLst>
                <a:path w="2513329" h="2399029">
                  <a:moveTo>
                    <a:pt x="0" y="599685"/>
                  </a:moveTo>
                  <a:lnTo>
                    <a:pt x="599685" y="0"/>
                  </a:lnTo>
                  <a:lnTo>
                    <a:pt x="2513204" y="0"/>
                  </a:lnTo>
                  <a:lnTo>
                    <a:pt x="2513204" y="1799055"/>
                  </a:lnTo>
                  <a:lnTo>
                    <a:pt x="1913518" y="2398740"/>
                  </a:lnTo>
                  <a:lnTo>
                    <a:pt x="0" y="2398740"/>
                  </a:lnTo>
                  <a:lnTo>
                    <a:pt x="0" y="599685"/>
                  </a:lnTo>
                  <a:close/>
                </a:path>
                <a:path w="2513329" h="2399029">
                  <a:moveTo>
                    <a:pt x="0" y="599685"/>
                  </a:moveTo>
                  <a:lnTo>
                    <a:pt x="1913518" y="599685"/>
                  </a:lnTo>
                  <a:lnTo>
                    <a:pt x="2513204" y="0"/>
                  </a:lnTo>
                </a:path>
                <a:path w="2513329" h="2399029">
                  <a:moveTo>
                    <a:pt x="1913518" y="599685"/>
                  </a:moveTo>
                  <a:lnTo>
                    <a:pt x="1913518" y="239874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13450" y="131991"/>
            <a:ext cx="7113905" cy="440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2D</a:t>
            </a:r>
            <a:r>
              <a:rPr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Conv (Early</a:t>
            </a:r>
            <a:r>
              <a:rPr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Fusion)</a:t>
            </a:r>
            <a:r>
              <a:rPr b="0" spc="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vs </a:t>
            </a:r>
            <a:r>
              <a:rPr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3D Conv</a:t>
            </a:r>
            <a:r>
              <a:rPr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(3D </a:t>
            </a:r>
            <a:r>
              <a:rPr b="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CNN)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862018" y="3310033"/>
            <a:ext cx="5480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987" y="3379963"/>
            <a:ext cx="83185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79903" y="3802709"/>
            <a:ext cx="339725" cy="2965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250" spc="-30" baseline="20370" dirty="0">
                <a:latin typeface="Arial"/>
                <a:cs typeface="Arial"/>
              </a:rPr>
              <a:t>C</a:t>
            </a:r>
            <a:r>
              <a:rPr sz="1000" spc="-20" dirty="0">
                <a:latin typeface="Arial"/>
                <a:cs typeface="Arial"/>
              </a:rPr>
              <a:t>out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46720" y="3802709"/>
            <a:ext cx="1217295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500" spc="-10" dirty="0">
                <a:latin typeface="Arial"/>
                <a:cs typeface="Arial"/>
              </a:rPr>
              <a:t>different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filters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05448" y="3972450"/>
            <a:ext cx="6750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87532" y="4270848"/>
            <a:ext cx="3423285" cy="467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500" dirty="0">
                <a:latin typeface="Arial"/>
                <a:cs typeface="Arial"/>
              </a:rPr>
              <a:t>How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recognize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3981BA"/>
                </a:solidFill>
                <a:latin typeface="Arial"/>
                <a:cs typeface="Arial"/>
              </a:rPr>
              <a:t>blue</a:t>
            </a:r>
            <a:r>
              <a:rPr sz="1500" b="1" spc="-40" dirty="0">
                <a:solidFill>
                  <a:srgbClr val="3981BA"/>
                </a:solidFill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D89F38"/>
                </a:solidFill>
                <a:latin typeface="Arial"/>
                <a:cs typeface="Arial"/>
              </a:rPr>
              <a:t>orange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transitions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anywhere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space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and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time?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86905" y="4350159"/>
            <a:ext cx="88265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81930" y="4415863"/>
            <a:ext cx="88265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0146" y="1944947"/>
            <a:ext cx="2538730" cy="2424430"/>
            <a:chOff x="970146" y="1944947"/>
            <a:chExt cx="2538730" cy="2424430"/>
          </a:xfrm>
        </p:grpSpPr>
        <p:sp>
          <p:nvSpPr>
            <p:cNvPr id="3" name="object 3"/>
            <p:cNvSpPr/>
            <p:nvPr/>
          </p:nvSpPr>
          <p:spPr>
            <a:xfrm>
              <a:off x="2896364" y="1957647"/>
              <a:ext cx="600075" cy="2399030"/>
            </a:xfrm>
            <a:custGeom>
              <a:avLst/>
              <a:gdLst/>
              <a:ahLst/>
              <a:cxnLst/>
              <a:rect l="l" t="t" r="r" b="b"/>
              <a:pathLst>
                <a:path w="600075" h="2399029">
                  <a:moveTo>
                    <a:pt x="0" y="2398740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599685" y="1799055"/>
                  </a:lnTo>
                  <a:lnTo>
                    <a:pt x="0" y="239874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2846" y="1957647"/>
              <a:ext cx="2513330" cy="600075"/>
            </a:xfrm>
            <a:custGeom>
              <a:avLst/>
              <a:gdLst/>
              <a:ahLst/>
              <a:cxnLst/>
              <a:rect l="l" t="t" r="r" b="b"/>
              <a:pathLst>
                <a:path w="2513329" h="600075">
                  <a:moveTo>
                    <a:pt x="1913518" y="599685"/>
                  </a:moveTo>
                  <a:lnTo>
                    <a:pt x="0" y="599685"/>
                  </a:lnTo>
                  <a:lnTo>
                    <a:pt x="599685" y="0"/>
                  </a:lnTo>
                  <a:lnTo>
                    <a:pt x="2513203" y="0"/>
                  </a:lnTo>
                  <a:lnTo>
                    <a:pt x="1913518" y="59968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2846" y="1957647"/>
              <a:ext cx="2513330" cy="2399030"/>
            </a:xfrm>
            <a:custGeom>
              <a:avLst/>
              <a:gdLst/>
              <a:ahLst/>
              <a:cxnLst/>
              <a:rect l="l" t="t" r="r" b="b"/>
              <a:pathLst>
                <a:path w="2513329" h="2399029">
                  <a:moveTo>
                    <a:pt x="0" y="599685"/>
                  </a:moveTo>
                  <a:lnTo>
                    <a:pt x="599685" y="0"/>
                  </a:lnTo>
                  <a:lnTo>
                    <a:pt x="2513203" y="0"/>
                  </a:lnTo>
                  <a:lnTo>
                    <a:pt x="2513203" y="1799055"/>
                  </a:lnTo>
                  <a:lnTo>
                    <a:pt x="1913518" y="2398740"/>
                  </a:lnTo>
                  <a:lnTo>
                    <a:pt x="0" y="2398740"/>
                  </a:lnTo>
                  <a:lnTo>
                    <a:pt x="0" y="599685"/>
                  </a:lnTo>
                  <a:close/>
                </a:path>
                <a:path w="2513329" h="2399029">
                  <a:moveTo>
                    <a:pt x="0" y="599685"/>
                  </a:moveTo>
                  <a:lnTo>
                    <a:pt x="1913518" y="599685"/>
                  </a:lnTo>
                  <a:lnTo>
                    <a:pt x="2513203" y="0"/>
                  </a:lnTo>
                </a:path>
                <a:path w="2513329" h="2399029">
                  <a:moveTo>
                    <a:pt x="1913518" y="599685"/>
                  </a:moveTo>
                  <a:lnTo>
                    <a:pt x="1913518" y="239874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6200" y="692563"/>
            <a:ext cx="23444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4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baseline="-32407" dirty="0">
                <a:latin typeface="Arial"/>
                <a:cs typeface="Arial"/>
              </a:rPr>
              <a:t>in</a:t>
            </a:r>
            <a:r>
              <a:rPr sz="1800" spc="240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 </a:t>
            </a:r>
            <a:r>
              <a:rPr sz="1800" dirty="0">
                <a:latin typeface="Arial"/>
                <a:cs typeface="Arial"/>
              </a:rPr>
              <a:t>(3D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grid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C</a:t>
            </a:r>
            <a:r>
              <a:rPr sz="1800" spc="-15" baseline="-32407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dim </a:t>
            </a:r>
            <a:r>
              <a:rPr sz="1800" dirty="0">
                <a:latin typeface="Arial"/>
                <a:cs typeface="Arial"/>
              </a:rPr>
              <a:t>feat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87" y="3358308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4832" y="3746564"/>
            <a:ext cx="2867025" cy="760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100"/>
              </a:spcBef>
              <a:tabLst>
                <a:tab pos="974090" algn="l"/>
              </a:tabLst>
            </a:pPr>
            <a:r>
              <a:rPr sz="2700" baseline="-49382" dirty="0">
                <a:latin typeface="Arial"/>
                <a:cs typeface="Arial"/>
              </a:rPr>
              <a:t>T</a:t>
            </a:r>
            <a:r>
              <a:rPr sz="2700" spc="-75" baseline="-49382" dirty="0">
                <a:latin typeface="Arial"/>
                <a:cs typeface="Arial"/>
              </a:rPr>
              <a:t> </a:t>
            </a:r>
            <a:r>
              <a:rPr sz="2700" baseline="-49382" dirty="0">
                <a:latin typeface="Arial"/>
                <a:cs typeface="Arial"/>
              </a:rPr>
              <a:t>=</a:t>
            </a:r>
            <a:r>
              <a:rPr sz="2700" spc="-15" baseline="-49382" dirty="0">
                <a:latin typeface="Arial"/>
                <a:cs typeface="Arial"/>
              </a:rPr>
              <a:t> </a:t>
            </a:r>
            <a:r>
              <a:rPr sz="2700" spc="-37" baseline="-49382" dirty="0">
                <a:latin typeface="Arial"/>
                <a:cs typeface="Arial"/>
              </a:rPr>
              <a:t>16</a:t>
            </a:r>
            <a:r>
              <a:rPr sz="2700" baseline="-49382" dirty="0">
                <a:latin typeface="Arial"/>
                <a:cs typeface="Arial"/>
              </a:rPr>
              <a:t>	</a:t>
            </a:r>
            <a:r>
              <a:rPr sz="1500" dirty="0">
                <a:latin typeface="Arial"/>
                <a:cs typeface="Arial"/>
              </a:rPr>
              <a:t>C</a:t>
            </a:r>
            <a:r>
              <a:rPr sz="1500" baseline="-30555" dirty="0">
                <a:latin typeface="Arial"/>
                <a:cs typeface="Arial"/>
              </a:rPr>
              <a:t>out</a:t>
            </a:r>
            <a:r>
              <a:rPr sz="1500" spc="172" baseline="-3055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different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filters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How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recognize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3981BA"/>
                </a:solidFill>
                <a:latin typeface="Arial"/>
                <a:cs typeface="Arial"/>
              </a:rPr>
              <a:t>blue</a:t>
            </a:r>
            <a:r>
              <a:rPr sz="1500" b="1" spc="-40" dirty="0">
                <a:solidFill>
                  <a:srgbClr val="3981BA"/>
                </a:solidFill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D89F38"/>
                </a:solidFill>
                <a:latin typeface="Arial"/>
                <a:cs typeface="Arial"/>
              </a:rPr>
              <a:t>orange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21439" y="687532"/>
            <a:ext cx="2433955" cy="161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Weight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10845" marR="304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</a:t>
            </a:r>
            <a:r>
              <a:rPr sz="1800" baseline="-32407" dirty="0">
                <a:latin typeface="Arial"/>
                <a:cs typeface="Arial"/>
              </a:rPr>
              <a:t>out</a:t>
            </a:r>
            <a:r>
              <a:rPr sz="1800" spc="-7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baseline="-32407" dirty="0">
                <a:latin typeface="Arial"/>
                <a:cs typeface="Arial"/>
              </a:rPr>
              <a:t>in</a:t>
            </a:r>
            <a:r>
              <a:rPr sz="1800" spc="247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 </a:t>
            </a:r>
            <a:r>
              <a:rPr sz="1800" dirty="0">
                <a:latin typeface="Arial"/>
                <a:cs typeface="Arial"/>
              </a:rPr>
              <a:t>Slide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38100" marR="421640">
              <a:lnSpc>
                <a:spcPct val="100000"/>
              </a:lnSpc>
              <a:spcBef>
                <a:spcPts val="630"/>
              </a:spcBef>
            </a:pPr>
            <a:r>
              <a:rPr sz="1500" spc="-25" dirty="0">
                <a:solidFill>
                  <a:srgbClr val="963334"/>
                </a:solidFill>
                <a:latin typeface="Arial"/>
                <a:cs typeface="Arial"/>
              </a:rPr>
              <a:t>Temporal</a:t>
            </a:r>
            <a:r>
              <a:rPr sz="1500" spc="-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963334"/>
                </a:solidFill>
                <a:latin typeface="Arial"/>
                <a:cs typeface="Arial"/>
              </a:rPr>
              <a:t>shift-</a:t>
            </a:r>
            <a:r>
              <a:rPr sz="1500" spc="-10" dirty="0">
                <a:solidFill>
                  <a:srgbClr val="963334"/>
                </a:solidFill>
                <a:latin typeface="Arial"/>
                <a:cs typeface="Arial"/>
              </a:rPr>
              <a:t>invariant </a:t>
            </a:r>
            <a:r>
              <a:rPr sz="1500" dirty="0">
                <a:solidFill>
                  <a:srgbClr val="963334"/>
                </a:solidFill>
                <a:latin typeface="Arial"/>
                <a:cs typeface="Arial"/>
              </a:rPr>
              <a:t>since</a:t>
            </a:r>
            <a:r>
              <a:rPr sz="1500" spc="-5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963334"/>
                </a:solidFill>
                <a:latin typeface="Arial"/>
                <a:cs typeface="Arial"/>
              </a:rPr>
              <a:t>each</a:t>
            </a:r>
            <a:r>
              <a:rPr sz="1500" spc="-5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963334"/>
                </a:solidFill>
                <a:latin typeface="Arial"/>
                <a:cs typeface="Arial"/>
              </a:rPr>
              <a:t>filter</a:t>
            </a:r>
            <a:r>
              <a:rPr sz="1500" spc="-5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963334"/>
                </a:solidFill>
                <a:latin typeface="Arial"/>
                <a:cs typeface="Arial"/>
              </a:rPr>
              <a:t>slides </a:t>
            </a:r>
            <a:r>
              <a:rPr sz="1500" dirty="0">
                <a:solidFill>
                  <a:srgbClr val="963334"/>
                </a:solidFill>
                <a:latin typeface="Arial"/>
                <a:cs typeface="Arial"/>
              </a:rPr>
              <a:t>over</a:t>
            </a:r>
            <a:r>
              <a:rPr sz="1500" spc="-3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963334"/>
                </a:solidFill>
                <a:latin typeface="Arial"/>
                <a:cs typeface="Arial"/>
              </a:rPr>
              <a:t>time!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01794" y="2488248"/>
            <a:ext cx="1374775" cy="1183640"/>
            <a:chOff x="4101794" y="2488248"/>
            <a:chExt cx="1374775" cy="1183640"/>
          </a:xfrm>
        </p:grpSpPr>
        <p:sp>
          <p:nvSpPr>
            <p:cNvPr id="11" name="object 11"/>
            <p:cNvSpPr/>
            <p:nvPr/>
          </p:nvSpPr>
          <p:spPr>
            <a:xfrm>
              <a:off x="4183774" y="2680200"/>
              <a:ext cx="0" cy="356235"/>
            </a:xfrm>
            <a:custGeom>
              <a:avLst/>
              <a:gdLst/>
              <a:ahLst/>
              <a:cxnLst/>
              <a:rect l="l" t="t" r="r" b="b"/>
              <a:pathLst>
                <a:path h="356235">
                  <a:moveTo>
                    <a:pt x="0" y="355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1794" y="2488248"/>
              <a:ext cx="163961" cy="2110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702786" y="3589790"/>
              <a:ext cx="582295" cy="0"/>
            </a:xfrm>
            <a:custGeom>
              <a:avLst/>
              <a:gdLst/>
              <a:ahLst/>
              <a:cxnLst/>
              <a:rect l="l" t="t" r="r" b="b"/>
              <a:pathLst>
                <a:path w="582295">
                  <a:moveTo>
                    <a:pt x="0" y="0"/>
                  </a:moveTo>
                  <a:lnTo>
                    <a:pt x="581725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5462" y="3507810"/>
              <a:ext cx="211001" cy="16396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862018" y="3288379"/>
            <a:ext cx="548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00300" y="2440905"/>
            <a:ext cx="467359" cy="469900"/>
            <a:chOff x="4500300" y="2440905"/>
            <a:chExt cx="467359" cy="469900"/>
          </a:xfrm>
        </p:grpSpPr>
        <p:sp>
          <p:nvSpPr>
            <p:cNvPr id="17" name="object 17"/>
            <p:cNvSpPr/>
            <p:nvPr/>
          </p:nvSpPr>
          <p:spPr>
            <a:xfrm>
              <a:off x="4519350" y="2582495"/>
              <a:ext cx="307340" cy="309245"/>
            </a:xfrm>
            <a:custGeom>
              <a:avLst/>
              <a:gdLst/>
              <a:ahLst/>
              <a:cxnLst/>
              <a:rect l="l" t="t" r="r" b="b"/>
              <a:pathLst>
                <a:path w="307339" h="309244">
                  <a:moveTo>
                    <a:pt x="0" y="308680"/>
                  </a:moveTo>
                  <a:lnTo>
                    <a:pt x="307265" y="0"/>
                  </a:lnTo>
                </a:path>
              </a:pathLst>
            </a:custGeom>
            <a:ln w="380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965" y="2440905"/>
              <a:ext cx="204679" cy="205036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13450" y="159975"/>
            <a:ext cx="7113905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2D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Conv (Early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Fusion)</a:t>
            </a:r>
            <a:r>
              <a:rPr sz="2400" b="0" spc="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vs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3D Conv</a:t>
            </a:r>
            <a:r>
              <a:rPr sz="2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(3D </a:t>
            </a:r>
            <a:r>
              <a:rPr sz="2400" b="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CNN)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4183626" y="2975592"/>
            <a:ext cx="686435" cy="641350"/>
            <a:chOff x="4183626" y="2975592"/>
            <a:chExt cx="686435" cy="641350"/>
          </a:xfrm>
        </p:grpSpPr>
        <p:sp>
          <p:nvSpPr>
            <p:cNvPr id="21" name="object 21"/>
            <p:cNvSpPr/>
            <p:nvPr/>
          </p:nvSpPr>
          <p:spPr>
            <a:xfrm>
              <a:off x="4319322" y="3110962"/>
              <a:ext cx="415290" cy="376555"/>
            </a:xfrm>
            <a:custGeom>
              <a:avLst/>
              <a:gdLst/>
              <a:ahLst/>
              <a:cxnLst/>
              <a:rect l="l" t="t" r="r" b="b"/>
              <a:pathLst>
                <a:path w="415289" h="376554">
                  <a:moveTo>
                    <a:pt x="414899" y="376412"/>
                  </a:moveTo>
                  <a:lnTo>
                    <a:pt x="0" y="376412"/>
                  </a:lnTo>
                  <a:lnTo>
                    <a:pt x="0" y="0"/>
                  </a:lnTo>
                  <a:lnTo>
                    <a:pt x="414899" y="0"/>
                  </a:lnTo>
                  <a:lnTo>
                    <a:pt x="414899" y="376412"/>
                  </a:lnTo>
                  <a:close/>
                </a:path>
              </a:pathLst>
            </a:custGeom>
            <a:solidFill>
              <a:srgbClr val="D89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34222" y="2988292"/>
              <a:ext cx="123189" cy="499109"/>
            </a:xfrm>
            <a:custGeom>
              <a:avLst/>
              <a:gdLst/>
              <a:ahLst/>
              <a:cxnLst/>
              <a:rect l="l" t="t" r="r" b="b"/>
              <a:pathLst>
                <a:path w="123189" h="499110">
                  <a:moveTo>
                    <a:pt x="0" y="499081"/>
                  </a:moveTo>
                  <a:lnTo>
                    <a:pt x="0" y="122669"/>
                  </a:lnTo>
                  <a:lnTo>
                    <a:pt x="122669" y="0"/>
                  </a:lnTo>
                  <a:lnTo>
                    <a:pt x="122669" y="376412"/>
                  </a:lnTo>
                  <a:lnTo>
                    <a:pt x="0" y="499081"/>
                  </a:lnTo>
                  <a:close/>
                </a:path>
              </a:pathLst>
            </a:custGeom>
            <a:solidFill>
              <a:srgbClr val="AB7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19322" y="2988292"/>
              <a:ext cx="537845" cy="123189"/>
            </a:xfrm>
            <a:custGeom>
              <a:avLst/>
              <a:gdLst/>
              <a:ahLst/>
              <a:cxnLst/>
              <a:rect l="l" t="t" r="r" b="b"/>
              <a:pathLst>
                <a:path w="537845" h="123189">
                  <a:moveTo>
                    <a:pt x="414899" y="122669"/>
                  </a:moveTo>
                  <a:lnTo>
                    <a:pt x="0" y="122669"/>
                  </a:lnTo>
                  <a:lnTo>
                    <a:pt x="122669" y="0"/>
                  </a:lnTo>
                  <a:lnTo>
                    <a:pt x="537569" y="0"/>
                  </a:lnTo>
                  <a:lnTo>
                    <a:pt x="414899" y="122669"/>
                  </a:lnTo>
                  <a:close/>
                </a:path>
              </a:pathLst>
            </a:custGeom>
            <a:solidFill>
              <a:srgbClr val="DEB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19322" y="2988292"/>
              <a:ext cx="537845" cy="499109"/>
            </a:xfrm>
            <a:custGeom>
              <a:avLst/>
              <a:gdLst/>
              <a:ahLst/>
              <a:cxnLst/>
              <a:rect l="l" t="t" r="r" b="b"/>
              <a:pathLst>
                <a:path w="537845" h="499110">
                  <a:moveTo>
                    <a:pt x="0" y="122669"/>
                  </a:moveTo>
                  <a:lnTo>
                    <a:pt x="122669" y="0"/>
                  </a:lnTo>
                  <a:lnTo>
                    <a:pt x="537569" y="0"/>
                  </a:lnTo>
                  <a:lnTo>
                    <a:pt x="537569" y="376412"/>
                  </a:lnTo>
                  <a:lnTo>
                    <a:pt x="414899" y="499081"/>
                  </a:lnTo>
                  <a:lnTo>
                    <a:pt x="0" y="499081"/>
                  </a:lnTo>
                  <a:lnTo>
                    <a:pt x="0" y="122669"/>
                  </a:lnTo>
                  <a:close/>
                </a:path>
                <a:path w="537845" h="499110">
                  <a:moveTo>
                    <a:pt x="0" y="122669"/>
                  </a:moveTo>
                  <a:lnTo>
                    <a:pt x="414899" y="122669"/>
                  </a:lnTo>
                  <a:lnTo>
                    <a:pt x="537569" y="0"/>
                  </a:lnTo>
                </a:path>
                <a:path w="537845" h="499110">
                  <a:moveTo>
                    <a:pt x="414899" y="122669"/>
                  </a:moveTo>
                  <a:lnTo>
                    <a:pt x="414899" y="49908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96326" y="3227669"/>
              <a:ext cx="415290" cy="376555"/>
            </a:xfrm>
            <a:custGeom>
              <a:avLst/>
              <a:gdLst/>
              <a:ahLst/>
              <a:cxnLst/>
              <a:rect l="l" t="t" r="r" b="b"/>
              <a:pathLst>
                <a:path w="415289" h="376554">
                  <a:moveTo>
                    <a:pt x="414899" y="376412"/>
                  </a:moveTo>
                  <a:lnTo>
                    <a:pt x="0" y="376412"/>
                  </a:lnTo>
                  <a:lnTo>
                    <a:pt x="0" y="0"/>
                  </a:lnTo>
                  <a:lnTo>
                    <a:pt x="414899" y="0"/>
                  </a:lnTo>
                  <a:lnTo>
                    <a:pt x="414899" y="376412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11226" y="3104999"/>
              <a:ext cx="123189" cy="499109"/>
            </a:xfrm>
            <a:custGeom>
              <a:avLst/>
              <a:gdLst/>
              <a:ahLst/>
              <a:cxnLst/>
              <a:rect l="l" t="t" r="r" b="b"/>
              <a:pathLst>
                <a:path w="123189" h="499110">
                  <a:moveTo>
                    <a:pt x="0" y="499081"/>
                  </a:moveTo>
                  <a:lnTo>
                    <a:pt x="0" y="122669"/>
                  </a:lnTo>
                  <a:lnTo>
                    <a:pt x="122669" y="0"/>
                  </a:lnTo>
                  <a:lnTo>
                    <a:pt x="122669" y="376412"/>
                  </a:lnTo>
                  <a:lnTo>
                    <a:pt x="0" y="499081"/>
                  </a:lnTo>
                  <a:close/>
                </a:path>
              </a:pathLst>
            </a:custGeom>
            <a:solidFill>
              <a:srgbClr val="2E6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96326" y="3104999"/>
              <a:ext cx="537845" cy="123189"/>
            </a:xfrm>
            <a:custGeom>
              <a:avLst/>
              <a:gdLst/>
              <a:ahLst/>
              <a:cxnLst/>
              <a:rect l="l" t="t" r="r" b="b"/>
              <a:pathLst>
                <a:path w="537845" h="123189">
                  <a:moveTo>
                    <a:pt x="414899" y="122669"/>
                  </a:moveTo>
                  <a:lnTo>
                    <a:pt x="0" y="122669"/>
                  </a:lnTo>
                  <a:lnTo>
                    <a:pt x="122669" y="0"/>
                  </a:lnTo>
                  <a:lnTo>
                    <a:pt x="537568" y="0"/>
                  </a:lnTo>
                  <a:lnTo>
                    <a:pt x="414899" y="122669"/>
                  </a:lnTo>
                  <a:close/>
                </a:path>
              </a:pathLst>
            </a:custGeom>
            <a:solidFill>
              <a:srgbClr val="619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96326" y="3104999"/>
              <a:ext cx="537845" cy="499109"/>
            </a:xfrm>
            <a:custGeom>
              <a:avLst/>
              <a:gdLst/>
              <a:ahLst/>
              <a:cxnLst/>
              <a:rect l="l" t="t" r="r" b="b"/>
              <a:pathLst>
                <a:path w="537845" h="499110">
                  <a:moveTo>
                    <a:pt x="0" y="122669"/>
                  </a:moveTo>
                  <a:lnTo>
                    <a:pt x="122669" y="0"/>
                  </a:lnTo>
                  <a:lnTo>
                    <a:pt x="537568" y="0"/>
                  </a:lnTo>
                  <a:lnTo>
                    <a:pt x="537568" y="376412"/>
                  </a:lnTo>
                  <a:lnTo>
                    <a:pt x="414899" y="499081"/>
                  </a:lnTo>
                  <a:lnTo>
                    <a:pt x="0" y="499081"/>
                  </a:lnTo>
                  <a:lnTo>
                    <a:pt x="0" y="122669"/>
                  </a:lnTo>
                  <a:close/>
                </a:path>
                <a:path w="537845" h="499110">
                  <a:moveTo>
                    <a:pt x="0" y="122669"/>
                  </a:moveTo>
                  <a:lnTo>
                    <a:pt x="414899" y="122669"/>
                  </a:lnTo>
                  <a:lnTo>
                    <a:pt x="537568" y="0"/>
                  </a:lnTo>
                </a:path>
                <a:path w="537845" h="499110">
                  <a:moveTo>
                    <a:pt x="414899" y="122669"/>
                  </a:moveTo>
                  <a:lnTo>
                    <a:pt x="414899" y="49908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11759" y="690272"/>
            <a:ext cx="24174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First-</a:t>
            </a:r>
            <a:r>
              <a:rPr sz="1500" dirty="0">
                <a:latin typeface="Arial"/>
                <a:cs typeface="Arial"/>
              </a:rPr>
              <a:t>layer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filters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have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shape </a:t>
            </a:r>
            <a:r>
              <a:rPr sz="1500" dirty="0">
                <a:latin typeface="Arial"/>
                <a:cs typeface="Arial"/>
              </a:rPr>
              <a:t>3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(RGB)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4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(frames)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5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5 </a:t>
            </a:r>
            <a:r>
              <a:rPr sz="1500" spc="-10" dirty="0">
                <a:latin typeface="Arial"/>
                <a:cs typeface="Arial"/>
              </a:rPr>
              <a:t>(space)</a:t>
            </a:r>
            <a:endParaRPr sz="15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Can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visualize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as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video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clips!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01444" y="1883625"/>
            <a:ext cx="2419349" cy="230504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581930" y="4415863"/>
            <a:ext cx="88265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224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87532" y="4499448"/>
            <a:ext cx="3423285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500" dirty="0">
                <a:latin typeface="Arial"/>
                <a:cs typeface="Arial"/>
              </a:rPr>
              <a:t>transitions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anywhere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space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and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time?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-130560"/>
            <a:ext cx="7886700" cy="994172"/>
          </a:xfrm>
          <a:prstGeom prst="rect">
            <a:avLst/>
          </a:prstGeom>
        </p:spPr>
        <p:txBody>
          <a:bodyPr vert="horz" wrap="square" lIns="0" tIns="145809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Example</a:t>
            </a:r>
            <a:r>
              <a:rPr sz="3200" b="0" spc="-6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Video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Dataset: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dirty="0"/>
              <a:t>Sports-</a:t>
            </a:r>
            <a:r>
              <a:rPr sz="3200" spc="-25" dirty="0"/>
              <a:t>1M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700" y="863612"/>
            <a:ext cx="8364599" cy="23976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6425" y="3518287"/>
            <a:ext cx="29476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million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YouTube </a:t>
            </a:r>
            <a:r>
              <a:rPr sz="1800" spc="-10" dirty="0">
                <a:latin typeface="Arial"/>
                <a:cs typeface="Arial"/>
              </a:rPr>
              <a:t>videos </a:t>
            </a:r>
            <a:r>
              <a:rPr sz="1800" dirty="0">
                <a:latin typeface="Arial"/>
                <a:cs typeface="Arial"/>
              </a:rPr>
              <a:t>annotated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labels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487 </a:t>
            </a:r>
            <a:r>
              <a:rPr sz="1800" dirty="0">
                <a:latin typeface="Arial"/>
                <a:cs typeface="Arial"/>
              </a:rPr>
              <a:t>different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sports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5" y="4549910"/>
            <a:ext cx="333819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dirty="0">
                <a:latin typeface="Arial"/>
                <a:cs typeface="Arial"/>
              </a:rPr>
              <a:t>Karpathy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0" dirty="0">
                <a:latin typeface="Arial"/>
                <a:cs typeface="Arial"/>
              </a:rPr>
              <a:t> “Large-</a:t>
            </a:r>
            <a:r>
              <a:rPr sz="600" dirty="0">
                <a:latin typeface="Arial"/>
                <a:cs typeface="Arial"/>
              </a:rPr>
              <a:t>scale</a:t>
            </a:r>
            <a:r>
              <a:rPr sz="600" spc="-10" dirty="0">
                <a:latin typeface="Arial"/>
                <a:cs typeface="Arial"/>
              </a:rPr>
              <a:t> Video Classification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Convolutional Neural Networks”, </a:t>
            </a:r>
            <a:r>
              <a:rPr sz="600" dirty="0">
                <a:latin typeface="Arial"/>
                <a:cs typeface="Arial"/>
              </a:rPr>
              <a:t>CVPR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2014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8425" y="3518287"/>
            <a:ext cx="21704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981BA"/>
                </a:solidFill>
                <a:latin typeface="Arial"/>
                <a:cs typeface="Arial"/>
              </a:rPr>
              <a:t>Ground</a:t>
            </a:r>
            <a:r>
              <a:rPr sz="1800" b="1" spc="-95" dirty="0">
                <a:solidFill>
                  <a:srgbClr val="3981B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981BA"/>
                </a:solidFill>
                <a:latin typeface="Arial"/>
                <a:cs typeface="Arial"/>
              </a:rPr>
              <a:t>Truth </a:t>
            </a:r>
            <a:r>
              <a:rPr sz="1800" b="1" dirty="0">
                <a:solidFill>
                  <a:srgbClr val="963334"/>
                </a:solidFill>
                <a:latin typeface="Arial"/>
                <a:cs typeface="Arial"/>
              </a:rPr>
              <a:t>Correct</a:t>
            </a:r>
            <a:r>
              <a:rPr sz="1800" b="1" spc="-1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3334"/>
                </a:solidFill>
                <a:latin typeface="Arial"/>
                <a:cs typeface="Arial"/>
              </a:rPr>
              <a:t>prediction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Incorrect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prediction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7300" y="817425"/>
            <a:ext cx="6548120" cy="3509010"/>
            <a:chOff x="1347300" y="817425"/>
            <a:chExt cx="6548120" cy="3509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300" y="817425"/>
              <a:ext cx="6449399" cy="35086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69199" y="1031399"/>
              <a:ext cx="1426210" cy="3295015"/>
            </a:xfrm>
            <a:custGeom>
              <a:avLst/>
              <a:gdLst/>
              <a:ahLst/>
              <a:cxnLst/>
              <a:rect l="l" t="t" r="r" b="b"/>
              <a:pathLst>
                <a:path w="1426209" h="3295015">
                  <a:moveTo>
                    <a:pt x="1425599" y="3294674"/>
                  </a:moveTo>
                  <a:lnTo>
                    <a:pt x="0" y="3294674"/>
                  </a:lnTo>
                  <a:lnTo>
                    <a:pt x="0" y="0"/>
                  </a:lnTo>
                  <a:lnTo>
                    <a:pt x="1425599" y="0"/>
                  </a:lnTo>
                  <a:lnTo>
                    <a:pt x="1425599" y="3294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74225" y="1290656"/>
            <a:ext cx="1765300" cy="214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Single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Frame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well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always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this </a:t>
            </a:r>
            <a:r>
              <a:rPr sz="1800" spc="-10" dirty="0">
                <a:latin typeface="Arial"/>
                <a:cs typeface="Arial"/>
              </a:rPr>
              <a:t>first!</a:t>
            </a:r>
            <a:endParaRPr sz="1800">
              <a:latin typeface="Arial"/>
              <a:cs typeface="Arial"/>
            </a:endParaRPr>
          </a:p>
          <a:p>
            <a:pPr marL="12700" marR="220345">
              <a:lnSpc>
                <a:spcPct val="100000"/>
              </a:lnSpc>
              <a:spcBef>
                <a:spcPts val="1575"/>
              </a:spcBef>
            </a:pPr>
            <a:r>
              <a:rPr sz="1800" dirty="0">
                <a:latin typeface="Arial"/>
                <a:cs typeface="Arial"/>
              </a:rPr>
              <a:t>3D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have </a:t>
            </a:r>
            <a:r>
              <a:rPr sz="1800" dirty="0">
                <a:latin typeface="Arial"/>
                <a:cs typeface="Arial"/>
              </a:rPr>
              <a:t>improved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lot </a:t>
            </a:r>
            <a:r>
              <a:rPr sz="1800" dirty="0">
                <a:latin typeface="Arial"/>
                <a:cs typeface="Arial"/>
              </a:rPr>
              <a:t>since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2014!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25" y="4549910"/>
            <a:ext cx="333819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dirty="0">
                <a:latin typeface="Arial"/>
                <a:cs typeface="Arial"/>
              </a:rPr>
              <a:t>Karpathy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0" dirty="0">
                <a:latin typeface="Arial"/>
                <a:cs typeface="Arial"/>
              </a:rPr>
              <a:t> “Large-</a:t>
            </a:r>
            <a:r>
              <a:rPr sz="600" dirty="0">
                <a:latin typeface="Arial"/>
                <a:cs typeface="Arial"/>
              </a:rPr>
              <a:t>scale</a:t>
            </a:r>
            <a:r>
              <a:rPr sz="600" spc="-10" dirty="0">
                <a:latin typeface="Arial"/>
                <a:cs typeface="Arial"/>
              </a:rPr>
              <a:t> Video Classification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Convolutional Neural Networks”, </a:t>
            </a:r>
            <a:r>
              <a:rPr sz="600" dirty="0">
                <a:latin typeface="Arial"/>
                <a:cs typeface="Arial"/>
              </a:rPr>
              <a:t>CVPR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2014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241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Early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Fusion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Late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Fusion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CNN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195" y="75911"/>
            <a:ext cx="507682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C3D: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The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VGG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of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CNNs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5" y="4575437"/>
            <a:ext cx="3483610" cy="1212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dirty="0">
                <a:latin typeface="Arial"/>
                <a:cs typeface="Arial"/>
              </a:rPr>
              <a:t>Tran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et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al,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“Learning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Spatiotemporal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Features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with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3D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Convolutional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Networks”,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ICCV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2015</a:t>
            </a:r>
            <a:endParaRPr sz="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07452" y="108951"/>
          <a:ext cx="2298699" cy="4620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6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Layer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b="1" spc="-20" dirty="0">
                          <a:latin typeface="Arial"/>
                          <a:cs typeface="Arial"/>
                        </a:rPr>
                        <a:t>Size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Input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112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112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Conv1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(3x3x3)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112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112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Pool1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(1x2x2)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16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56 x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56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Conv2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(3x3x3)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128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16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56 x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56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Pool2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(2x2x2)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128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8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28 x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28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Conv3a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(3x3x3)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256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8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28 x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28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Conv3b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(3x3x3)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256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8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28 x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28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Pool3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(2x2x2)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256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4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14 x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Conv4a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(3x3x3)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4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14 x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Conv4b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(3x3x3)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4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14 x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Pool4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(2x2x2)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2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7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Conv5a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(3x3x3)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2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7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Conv5b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(3x3x3)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14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2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7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Pool5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1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3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FC6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4096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FC7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4096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FC8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  <a:spcBef>
                          <a:spcPts val="160"/>
                        </a:spcBef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C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09702" y="1242362"/>
            <a:ext cx="349186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7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3x3x3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conv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2x2x2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(except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Pool1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1x2x2)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Released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pretrained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on </a:t>
            </a:r>
            <a:r>
              <a:rPr sz="1800" spc="-10" dirty="0">
                <a:latin typeface="Arial"/>
                <a:cs typeface="Arial"/>
              </a:rPr>
              <a:t>Sports-</a:t>
            </a:r>
            <a:r>
              <a:rPr sz="1800" dirty="0">
                <a:latin typeface="Arial"/>
                <a:cs typeface="Arial"/>
              </a:rPr>
              <a:t>1M: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people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this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extractor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764206"/>
            <a:ext cx="3525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6725" y="4757040"/>
            <a:ext cx="1380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6525" y="4757040"/>
            <a:ext cx="142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31" y="4449562"/>
              <a:ext cx="609599" cy="609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727" y="16793"/>
            <a:ext cx="507682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C3D: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The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VGG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of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CNNs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5" y="4654077"/>
            <a:ext cx="3597910" cy="4127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50" dirty="0">
                <a:latin typeface="Arial"/>
                <a:cs typeface="Arial"/>
              </a:rPr>
              <a:t>Tran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et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al,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“Learning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Spatiotemporal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Features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with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3D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Convolutional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Networks”,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ICCV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2015</a:t>
            </a:r>
            <a:endParaRPr sz="65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2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65123" y="44311"/>
          <a:ext cx="3041650" cy="455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6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b="1" spc="-10" dirty="0">
                          <a:latin typeface="Arial"/>
                          <a:cs typeface="Arial"/>
                        </a:rPr>
                        <a:t>Layer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Size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b="1" spc="-10" dirty="0">
                          <a:latin typeface="Arial"/>
                          <a:cs typeface="Arial"/>
                        </a:rPr>
                        <a:t>MFLOPs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spc="-10" dirty="0">
                          <a:latin typeface="Arial"/>
                          <a:cs typeface="Arial"/>
                        </a:rPr>
                        <a:t>Input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112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112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Conv1</a:t>
                      </a:r>
                      <a:r>
                        <a:rPr sz="10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(3x3x3)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112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112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1.04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Pool1</a:t>
                      </a:r>
                      <a:r>
                        <a:rPr sz="10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(1x2x2)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56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56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Conv2</a:t>
                      </a:r>
                      <a:r>
                        <a:rPr sz="10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(3x3x3)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128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56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56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spc="-10" dirty="0">
                          <a:latin typeface="Arial"/>
                          <a:cs typeface="Arial"/>
                        </a:rPr>
                        <a:t>11.10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Pool2</a:t>
                      </a:r>
                      <a:r>
                        <a:rPr sz="10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(2x2x2)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128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28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28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Conv3a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(3x3x3)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256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28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28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5.55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Conv3b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(3x3x3)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256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28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28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spc="-10" dirty="0">
                          <a:latin typeface="Arial"/>
                          <a:cs typeface="Arial"/>
                        </a:rPr>
                        <a:t>11.10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Pool3</a:t>
                      </a:r>
                      <a:r>
                        <a:rPr sz="10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(2x2x2)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256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14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Conv4a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(3x3x3)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14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2.77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Conv4b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(3x3x3)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14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5.55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Pool4</a:t>
                      </a:r>
                      <a:r>
                        <a:rPr sz="10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(2x2x2)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0" dirty="0">
                          <a:latin typeface="Arial"/>
                          <a:cs typeface="Arial"/>
                        </a:rPr>
                        <a:t>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Conv5a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(3x3x3)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0" dirty="0">
                          <a:latin typeface="Arial"/>
                          <a:cs typeface="Arial"/>
                        </a:rPr>
                        <a:t>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0.69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Conv5b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(3x3x3)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0" dirty="0">
                          <a:latin typeface="Arial"/>
                          <a:cs typeface="Arial"/>
                        </a:rPr>
                        <a:t>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1190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0.69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6E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10" dirty="0">
                          <a:latin typeface="Arial"/>
                          <a:cs typeface="Arial"/>
                        </a:rPr>
                        <a:t>Pool5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512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0" dirty="0">
                          <a:latin typeface="Arial"/>
                          <a:cs typeface="Arial"/>
                        </a:rPr>
                        <a:t>3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D4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25" dirty="0">
                          <a:latin typeface="Arial"/>
                          <a:cs typeface="Arial"/>
                        </a:rPr>
                        <a:t>FC6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4096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0.51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25" dirty="0">
                          <a:latin typeface="Arial"/>
                          <a:cs typeface="Arial"/>
                        </a:rPr>
                        <a:t>FC7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4096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0.45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25" dirty="0">
                          <a:latin typeface="Arial"/>
                          <a:cs typeface="Arial"/>
                        </a:rPr>
                        <a:t>FC8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50" dirty="0">
                          <a:latin typeface="Arial"/>
                          <a:cs typeface="Arial"/>
                        </a:rPr>
                        <a:t>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200"/>
                        </a:lnSpc>
                        <a:spcBef>
                          <a:spcPts val="75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0.05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EE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46183" y="741345"/>
            <a:ext cx="3491865" cy="359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7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3x3x3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conv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2x2x2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(except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Pool1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1x2x2)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Released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pretrained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on </a:t>
            </a:r>
            <a:r>
              <a:rPr sz="1800" spc="-10" dirty="0">
                <a:latin typeface="Arial"/>
                <a:cs typeface="Arial"/>
              </a:rPr>
              <a:t>Sports-</a:t>
            </a:r>
            <a:r>
              <a:rPr sz="1800" dirty="0">
                <a:latin typeface="Arial"/>
                <a:cs typeface="Arial"/>
              </a:rPr>
              <a:t>1M: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people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this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extractor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54991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Problem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3x3x3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very </a:t>
            </a:r>
            <a:r>
              <a:rPr sz="1800" spc="-10" dirty="0">
                <a:latin typeface="Arial"/>
                <a:cs typeface="Arial"/>
              </a:rPr>
              <a:t>expensive!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AlexNet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0.7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GFLOP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VGG-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16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13.6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GFLOP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C3D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39.5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GFLOP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(2.9x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VGG!)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300" y="817425"/>
            <a:ext cx="6449399" cy="3508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025" y="4456234"/>
            <a:ext cx="33381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Karpathy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0" dirty="0">
                <a:latin typeface="Arial"/>
                <a:cs typeface="Arial"/>
              </a:rPr>
              <a:t> “Large-</a:t>
            </a:r>
            <a:r>
              <a:rPr sz="600" dirty="0">
                <a:latin typeface="Arial"/>
                <a:cs typeface="Arial"/>
              </a:rPr>
              <a:t>scale</a:t>
            </a:r>
            <a:r>
              <a:rPr sz="600" spc="-10" dirty="0">
                <a:latin typeface="Arial"/>
                <a:cs typeface="Arial"/>
              </a:rPr>
              <a:t> Video Classification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Convolutional Neural Networks”, </a:t>
            </a:r>
            <a:r>
              <a:rPr sz="600" dirty="0">
                <a:latin typeface="Arial"/>
                <a:cs typeface="Arial"/>
              </a:rPr>
              <a:t>CVPR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2014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5" y="4554892"/>
            <a:ext cx="30994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10" dirty="0">
                <a:latin typeface="Arial"/>
                <a:cs typeface="Arial"/>
              </a:rPr>
              <a:t>Tran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0" dirty="0">
                <a:latin typeface="Arial"/>
                <a:cs typeface="Arial"/>
              </a:rPr>
              <a:t> “Learning Spatiotemporal </a:t>
            </a:r>
            <a:r>
              <a:rPr sz="600" dirty="0">
                <a:latin typeface="Arial"/>
                <a:cs typeface="Arial"/>
              </a:rPr>
              <a:t>Features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3D</a:t>
            </a:r>
            <a:r>
              <a:rPr sz="600" spc="-10" dirty="0">
                <a:latin typeface="Arial"/>
                <a:cs typeface="Arial"/>
              </a:rPr>
              <a:t> Convolutional Networks”, </a:t>
            </a:r>
            <a:r>
              <a:rPr sz="600" dirty="0">
                <a:latin typeface="Arial"/>
                <a:cs typeface="Arial"/>
              </a:rPr>
              <a:t>ICCV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5162" y="-149263"/>
            <a:ext cx="7886700" cy="994172"/>
          </a:xfrm>
          <a:prstGeom prst="rect">
            <a:avLst/>
          </a:prstGeom>
        </p:spPr>
        <p:txBody>
          <a:bodyPr vert="horz" wrap="square" lIns="0" tIns="172216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Early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Fusion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Late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Fusion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CNN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-26736"/>
            <a:ext cx="7886700" cy="994172"/>
          </a:xfrm>
          <a:prstGeom prst="rect">
            <a:avLst/>
          </a:prstGeom>
        </p:spPr>
        <p:txBody>
          <a:bodyPr vert="horz" wrap="square" lIns="0" tIns="144078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Measuring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Motion: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Optical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Flow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500" y="1107000"/>
            <a:ext cx="2051100" cy="1551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6621" y="850067"/>
            <a:ext cx="99568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Image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frame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t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498" y="2712150"/>
            <a:ext cx="2057399" cy="1551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9458" y="4295997"/>
            <a:ext cx="114808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Image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frame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t+1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5" y="4643016"/>
            <a:ext cx="4669790" cy="42418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50" dirty="0">
                <a:latin typeface="Arial"/>
                <a:cs typeface="Arial"/>
              </a:rPr>
              <a:t>Simonyan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“Two-</a:t>
            </a:r>
            <a:r>
              <a:rPr sz="750" dirty="0">
                <a:latin typeface="Arial"/>
                <a:cs typeface="Arial"/>
              </a:rPr>
              <a:t>stream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convolutional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networks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for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recognition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in videos”,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NeurIPS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2014</a:t>
            </a:r>
            <a:endParaRPr sz="75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498" y="1107000"/>
            <a:ext cx="4858385" cy="3156585"/>
            <a:chOff x="589498" y="1107000"/>
            <a:chExt cx="4858385" cy="31565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500" y="1107000"/>
              <a:ext cx="2051100" cy="1551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498" y="2712150"/>
              <a:ext cx="2057399" cy="1551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0298" y="1533112"/>
              <a:ext cx="2057401" cy="15511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1799" y="1485000"/>
              <a:ext cx="2488565" cy="1551305"/>
            </a:xfrm>
            <a:custGeom>
              <a:avLst/>
              <a:gdLst/>
              <a:ahLst/>
              <a:cxnLst/>
              <a:rect l="l" t="t" r="r" b="b"/>
              <a:pathLst>
                <a:path w="2488565" h="1551305">
                  <a:moveTo>
                    <a:pt x="2488498" y="48111"/>
                  </a:moveTo>
                  <a:lnTo>
                    <a:pt x="0" y="0"/>
                  </a:lnTo>
                </a:path>
                <a:path w="2488565" h="1551305">
                  <a:moveTo>
                    <a:pt x="2482199" y="1551149"/>
                  </a:moveTo>
                  <a:lnTo>
                    <a:pt x="18000" y="363398"/>
                  </a:lnTo>
                </a:path>
              </a:pathLst>
            </a:custGeom>
            <a:ln w="253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36621" y="850067"/>
            <a:ext cx="99568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Image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frame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9458" y="4295997"/>
            <a:ext cx="114808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Image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frame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t+1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25" y="4643016"/>
            <a:ext cx="4669790" cy="42418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50" dirty="0">
                <a:latin typeface="Arial"/>
                <a:cs typeface="Arial"/>
              </a:rPr>
              <a:t>Simonyan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“Two-</a:t>
            </a:r>
            <a:r>
              <a:rPr sz="750" dirty="0">
                <a:latin typeface="Arial"/>
                <a:cs typeface="Arial"/>
              </a:rPr>
              <a:t>stream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convolutional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networks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for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recognition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in videos”,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NeurIPS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2014</a:t>
            </a:r>
            <a:endParaRPr sz="75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3373" y="600212"/>
            <a:ext cx="1993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Optical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flow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7973" y="874531"/>
            <a:ext cx="3034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displacement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between </a:t>
            </a:r>
            <a:r>
              <a:rPr sz="1800" dirty="0">
                <a:latin typeface="Arial"/>
                <a:cs typeface="Arial"/>
              </a:rPr>
              <a:t>images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40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</a:t>
            </a:r>
            <a:r>
              <a:rPr sz="1800" spc="-30" baseline="-32407" dirty="0">
                <a:latin typeface="Arial"/>
                <a:cs typeface="Arial"/>
              </a:rPr>
              <a:t>t+1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5602" y="3151996"/>
            <a:ext cx="2692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Tells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where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pixel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will </a:t>
            </a:r>
            <a:r>
              <a:rPr sz="1800" dirty="0">
                <a:latin typeface="Arial"/>
                <a:cs typeface="Arial"/>
              </a:rPr>
              <a:t>move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next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frame: </a:t>
            </a:r>
            <a:r>
              <a:rPr sz="1800" dirty="0">
                <a:latin typeface="Arial"/>
                <a:cs typeface="Arial"/>
              </a:rPr>
              <a:t>F(x,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y)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(dx,</a:t>
            </a:r>
            <a:r>
              <a:rPr sz="1800" spc="-25" dirty="0">
                <a:latin typeface="Arial"/>
                <a:cs typeface="Arial"/>
              </a:rPr>
              <a:t> dy)</a:t>
            </a:r>
            <a:r>
              <a:rPr sz="1800" spc="5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baseline="-32407" dirty="0">
                <a:latin typeface="Arial"/>
                <a:cs typeface="Arial"/>
              </a:rPr>
              <a:t>t+1</a:t>
            </a:r>
            <a:r>
              <a:rPr sz="1800" dirty="0">
                <a:latin typeface="Arial"/>
                <a:cs typeface="Arial"/>
              </a:rPr>
              <a:t>(x+dx,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y+dy)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2865" y="105947"/>
            <a:ext cx="5744210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Measuring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Motion: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Optical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Flow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498" y="1107000"/>
            <a:ext cx="4858385" cy="3156585"/>
            <a:chOff x="589498" y="1107000"/>
            <a:chExt cx="4858385" cy="31565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500" y="1107000"/>
              <a:ext cx="2051100" cy="1551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498" y="2712150"/>
              <a:ext cx="2057399" cy="1551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0298" y="1533112"/>
              <a:ext cx="2057401" cy="15511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1799" y="1485000"/>
              <a:ext cx="2488565" cy="1551305"/>
            </a:xfrm>
            <a:custGeom>
              <a:avLst/>
              <a:gdLst/>
              <a:ahLst/>
              <a:cxnLst/>
              <a:rect l="l" t="t" r="r" b="b"/>
              <a:pathLst>
                <a:path w="2488565" h="1551305">
                  <a:moveTo>
                    <a:pt x="2488498" y="48111"/>
                  </a:moveTo>
                  <a:lnTo>
                    <a:pt x="0" y="0"/>
                  </a:lnTo>
                </a:path>
                <a:path w="2488565" h="1551305">
                  <a:moveTo>
                    <a:pt x="2482199" y="1551149"/>
                  </a:moveTo>
                  <a:lnTo>
                    <a:pt x="18000" y="363398"/>
                  </a:lnTo>
                </a:path>
              </a:pathLst>
            </a:custGeom>
            <a:ln w="253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36621" y="850067"/>
            <a:ext cx="99568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Image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frame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t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9458" y="4283366"/>
            <a:ext cx="114808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Image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frame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t+1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7973" y="874531"/>
            <a:ext cx="3034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displacement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between </a:t>
            </a:r>
            <a:r>
              <a:rPr sz="1800" dirty="0">
                <a:latin typeface="Arial"/>
                <a:cs typeface="Arial"/>
              </a:rPr>
              <a:t>images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40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</a:t>
            </a:r>
            <a:r>
              <a:rPr sz="1800" spc="-30" baseline="-32407" dirty="0">
                <a:latin typeface="Arial"/>
                <a:cs typeface="Arial"/>
              </a:rPr>
              <a:t>t+1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5602" y="3151996"/>
            <a:ext cx="2692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Tells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where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pixel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will </a:t>
            </a:r>
            <a:r>
              <a:rPr sz="1800" dirty="0">
                <a:latin typeface="Arial"/>
                <a:cs typeface="Arial"/>
              </a:rPr>
              <a:t>move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next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frame: </a:t>
            </a:r>
            <a:r>
              <a:rPr sz="1800" dirty="0">
                <a:latin typeface="Arial"/>
                <a:cs typeface="Arial"/>
              </a:rPr>
              <a:t>F(x,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y)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(dx,</a:t>
            </a:r>
            <a:r>
              <a:rPr sz="1800" spc="-25" dirty="0">
                <a:latin typeface="Arial"/>
                <a:cs typeface="Arial"/>
              </a:rPr>
              <a:t> dy)</a:t>
            </a:r>
            <a:r>
              <a:rPr sz="1800" spc="5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baseline="-32407" dirty="0">
                <a:latin typeface="Arial"/>
                <a:cs typeface="Arial"/>
              </a:rPr>
              <a:t>t+1</a:t>
            </a:r>
            <a:r>
              <a:rPr sz="1800" dirty="0">
                <a:latin typeface="Arial"/>
                <a:cs typeface="Arial"/>
              </a:rPr>
              <a:t>(x+dx,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y+dy)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865" y="105947"/>
            <a:ext cx="5744210" cy="7943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dirty="0">
                <a:latin typeface="Arial"/>
                <a:cs typeface="Arial"/>
              </a:rPr>
              <a:t>Measuring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Motion: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Optical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Flow</a:t>
            </a:r>
            <a:endParaRPr sz="3200" dirty="0">
              <a:latin typeface="Arial"/>
              <a:cs typeface="Arial"/>
            </a:endParaRPr>
          </a:p>
          <a:p>
            <a:pPr marL="2543175">
              <a:lnSpc>
                <a:spcPct val="100000"/>
              </a:lnSpc>
              <a:spcBef>
                <a:spcPts val="35"/>
              </a:spcBef>
            </a:pPr>
            <a:r>
              <a:rPr sz="1800" dirty="0">
                <a:latin typeface="Arial"/>
                <a:cs typeface="Arial"/>
              </a:rPr>
              <a:t>Optical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flow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7398" y="1108644"/>
            <a:ext cx="2053278" cy="154950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3913" y="2713794"/>
            <a:ext cx="2014856" cy="154950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413019" y="4244931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Vertical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Flow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dy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025" y="4643016"/>
            <a:ext cx="4669790" cy="42418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50" dirty="0">
                <a:latin typeface="Arial"/>
                <a:cs typeface="Arial"/>
              </a:rPr>
              <a:t>Simonyan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“Two-</a:t>
            </a:r>
            <a:r>
              <a:rPr sz="750" dirty="0">
                <a:latin typeface="Arial"/>
                <a:cs typeface="Arial"/>
              </a:rPr>
              <a:t>stream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convolutional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networks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for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recognition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in videos”,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NeurIPS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2014</a:t>
            </a:r>
            <a:endParaRPr sz="75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676664" y="90435"/>
            <a:ext cx="231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Arial"/>
                <a:cs typeface="Arial"/>
              </a:rPr>
              <a:t>Optical</a:t>
            </a:r>
            <a:r>
              <a:rPr sz="1800" b="0" spc="-30" dirty="0">
                <a:latin typeface="Arial"/>
                <a:cs typeface="Arial"/>
              </a:rPr>
              <a:t> </a:t>
            </a:r>
            <a:r>
              <a:rPr sz="1800" b="0" dirty="0">
                <a:latin typeface="Arial"/>
                <a:cs typeface="Arial"/>
              </a:rPr>
              <a:t>Flow</a:t>
            </a:r>
            <a:r>
              <a:rPr sz="1800" b="0" spc="-25" dirty="0">
                <a:latin typeface="Arial"/>
                <a:cs typeface="Arial"/>
              </a:rPr>
              <a:t> </a:t>
            </a:r>
            <a:r>
              <a:rPr sz="1800" b="0" spc="-10" dirty="0">
                <a:latin typeface="Arial"/>
                <a:cs typeface="Arial"/>
              </a:rPr>
              <a:t>highlights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79206" y="217776"/>
            <a:ext cx="2138680" cy="868044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780415">
              <a:lnSpc>
                <a:spcPct val="100000"/>
              </a:lnSpc>
              <a:spcBef>
                <a:spcPts val="1255"/>
              </a:spcBef>
            </a:pPr>
            <a:r>
              <a:rPr sz="1800" b="1" dirty="0">
                <a:latin typeface="Arial"/>
                <a:cs typeface="Arial"/>
              </a:rPr>
              <a:t>local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motion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800" dirty="0">
                <a:latin typeface="Arial"/>
                <a:cs typeface="Arial"/>
              </a:rPr>
              <a:t>Horizontal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flow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dx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644" y="120529"/>
            <a:ext cx="761365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0" dirty="0">
                <a:latin typeface="Arial"/>
                <a:cs typeface="Arial"/>
              </a:rPr>
              <a:t>Separating</a:t>
            </a:r>
            <a:r>
              <a:rPr sz="2300" b="0" spc="-45" dirty="0">
                <a:latin typeface="Arial"/>
                <a:cs typeface="Arial"/>
              </a:rPr>
              <a:t> </a:t>
            </a:r>
            <a:r>
              <a:rPr sz="2300" b="0" dirty="0">
                <a:latin typeface="Arial"/>
                <a:cs typeface="Arial"/>
              </a:rPr>
              <a:t>Motion</a:t>
            </a:r>
            <a:r>
              <a:rPr sz="2300" b="0" spc="-40" dirty="0">
                <a:latin typeface="Arial"/>
                <a:cs typeface="Arial"/>
              </a:rPr>
              <a:t> </a:t>
            </a:r>
            <a:r>
              <a:rPr sz="2300" b="0" dirty="0">
                <a:latin typeface="Arial"/>
                <a:cs typeface="Arial"/>
              </a:rPr>
              <a:t>and</a:t>
            </a:r>
            <a:r>
              <a:rPr sz="2300" b="0" spc="-160" dirty="0">
                <a:latin typeface="Arial"/>
                <a:cs typeface="Arial"/>
              </a:rPr>
              <a:t> </a:t>
            </a:r>
            <a:r>
              <a:rPr sz="2300" b="0" dirty="0">
                <a:latin typeface="Arial"/>
                <a:cs typeface="Arial"/>
              </a:rPr>
              <a:t>Appearance:</a:t>
            </a:r>
            <a:r>
              <a:rPr sz="2300" b="0" spc="-80" dirty="0">
                <a:latin typeface="Arial"/>
                <a:cs typeface="Arial"/>
              </a:rPr>
              <a:t> </a:t>
            </a:r>
            <a:r>
              <a:rPr sz="2300" b="0" spc="-50" dirty="0">
                <a:latin typeface="Arial"/>
                <a:cs typeface="Arial"/>
              </a:rPr>
              <a:t>Two-</a:t>
            </a:r>
            <a:r>
              <a:rPr sz="2300" b="0" dirty="0">
                <a:latin typeface="Arial"/>
                <a:cs typeface="Arial"/>
              </a:rPr>
              <a:t>Stream</a:t>
            </a:r>
            <a:r>
              <a:rPr sz="2300" b="0" spc="-45" dirty="0">
                <a:latin typeface="Arial"/>
                <a:cs typeface="Arial"/>
              </a:rPr>
              <a:t> </a:t>
            </a:r>
            <a:r>
              <a:rPr sz="2300" b="0" spc="-10" dirty="0">
                <a:latin typeface="Arial"/>
                <a:cs typeface="Arial"/>
              </a:rPr>
              <a:t>Networks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704" y="1237046"/>
            <a:ext cx="7185766" cy="25162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6761" y="3797164"/>
            <a:ext cx="23418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7995" marR="5080" indent="-45593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Input:</a:t>
            </a:r>
            <a:r>
              <a:rPr sz="1500" b="1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Stack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optical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flow: </a:t>
            </a:r>
            <a:r>
              <a:rPr sz="1500" spc="-25" dirty="0">
                <a:latin typeface="Arial"/>
                <a:cs typeface="Arial"/>
              </a:rPr>
              <a:t>[2*(T-</a:t>
            </a:r>
            <a:r>
              <a:rPr sz="1500" dirty="0">
                <a:latin typeface="Arial"/>
                <a:cs typeface="Arial"/>
              </a:rPr>
              <a:t>1)]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 H x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5" y="4643016"/>
            <a:ext cx="4669790" cy="42418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50" dirty="0">
                <a:latin typeface="Arial"/>
                <a:cs typeface="Arial"/>
              </a:rPr>
              <a:t>Simonyan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“Two-</a:t>
            </a:r>
            <a:r>
              <a:rPr sz="750" dirty="0">
                <a:latin typeface="Arial"/>
                <a:cs typeface="Arial"/>
              </a:rPr>
              <a:t>stream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convolutional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networks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for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recognition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in videos”,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NeurIPS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2014</a:t>
            </a:r>
            <a:endParaRPr sz="75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3007" y="3797164"/>
            <a:ext cx="23425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 marR="5080" indent="-74295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Early</a:t>
            </a:r>
            <a:r>
              <a:rPr sz="1500" b="1" spc="-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fusion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First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2D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conv </a:t>
            </a:r>
            <a:r>
              <a:rPr sz="1500" dirty="0">
                <a:latin typeface="Arial"/>
                <a:cs typeface="Arial"/>
              </a:rPr>
              <a:t>processes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all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flow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images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9022" y="740985"/>
            <a:ext cx="1718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6405" marR="5080" indent="-43434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Input:</a:t>
            </a:r>
            <a:r>
              <a:rPr sz="1500" b="1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Single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Image </a:t>
            </a:r>
            <a:r>
              <a:rPr sz="1500" dirty="0">
                <a:latin typeface="Arial"/>
                <a:cs typeface="Arial"/>
              </a:rPr>
              <a:t>3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3550" y="923400"/>
            <a:ext cx="5976899" cy="3509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588" y="0"/>
            <a:ext cx="7886700" cy="994172"/>
          </a:xfrm>
          <a:prstGeom prst="rect">
            <a:avLst/>
          </a:prstGeom>
        </p:spPr>
        <p:txBody>
          <a:bodyPr vert="horz" wrap="square" lIns="0" tIns="15612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95"/>
              </a:spcBef>
            </a:pPr>
            <a:r>
              <a:rPr sz="2300" b="0" dirty="0">
                <a:latin typeface="Arial"/>
                <a:cs typeface="Arial"/>
              </a:rPr>
              <a:t>Separating</a:t>
            </a:r>
            <a:r>
              <a:rPr sz="2300" b="0" spc="-45" dirty="0">
                <a:latin typeface="Arial"/>
                <a:cs typeface="Arial"/>
              </a:rPr>
              <a:t> </a:t>
            </a:r>
            <a:r>
              <a:rPr sz="2300" b="0" dirty="0">
                <a:latin typeface="Arial"/>
                <a:cs typeface="Arial"/>
              </a:rPr>
              <a:t>Motion</a:t>
            </a:r>
            <a:r>
              <a:rPr sz="2300" b="0" spc="-40" dirty="0">
                <a:latin typeface="Arial"/>
                <a:cs typeface="Arial"/>
              </a:rPr>
              <a:t> </a:t>
            </a:r>
            <a:r>
              <a:rPr sz="2300" b="0" dirty="0">
                <a:latin typeface="Arial"/>
                <a:cs typeface="Arial"/>
              </a:rPr>
              <a:t>and</a:t>
            </a:r>
            <a:r>
              <a:rPr sz="2300" b="0" spc="-160" dirty="0">
                <a:latin typeface="Arial"/>
                <a:cs typeface="Arial"/>
              </a:rPr>
              <a:t> </a:t>
            </a:r>
            <a:r>
              <a:rPr sz="2300" b="0" dirty="0">
                <a:latin typeface="Arial"/>
                <a:cs typeface="Arial"/>
              </a:rPr>
              <a:t>Appearance:</a:t>
            </a:r>
            <a:r>
              <a:rPr sz="2300" b="0" spc="-80" dirty="0">
                <a:latin typeface="Arial"/>
                <a:cs typeface="Arial"/>
              </a:rPr>
              <a:t> </a:t>
            </a:r>
            <a:r>
              <a:rPr sz="2300" b="0" spc="-50" dirty="0">
                <a:latin typeface="Arial"/>
                <a:cs typeface="Arial"/>
              </a:rPr>
              <a:t>Two-</a:t>
            </a:r>
            <a:r>
              <a:rPr sz="2300" b="0" dirty="0">
                <a:latin typeface="Arial"/>
                <a:cs typeface="Arial"/>
              </a:rPr>
              <a:t>Stream</a:t>
            </a:r>
            <a:r>
              <a:rPr sz="2300" b="0" spc="-45" dirty="0">
                <a:latin typeface="Arial"/>
                <a:cs typeface="Arial"/>
              </a:rPr>
              <a:t> </a:t>
            </a:r>
            <a:r>
              <a:rPr sz="2300" b="0" spc="-10" dirty="0">
                <a:latin typeface="Arial"/>
                <a:cs typeface="Arial"/>
              </a:rPr>
              <a:t>Networks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5" y="4643016"/>
            <a:ext cx="4669790" cy="42418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50" dirty="0">
                <a:latin typeface="Arial"/>
                <a:cs typeface="Arial"/>
              </a:rPr>
              <a:t>Simonyan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“Two-</a:t>
            </a:r>
            <a:r>
              <a:rPr sz="750" dirty="0">
                <a:latin typeface="Arial"/>
                <a:cs typeface="Arial"/>
              </a:rPr>
              <a:t>stream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convolutional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networks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for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recognition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in videos”,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NeurIPS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2014</a:t>
            </a:r>
            <a:endParaRPr sz="75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824" y="-97850"/>
            <a:ext cx="7886700" cy="994172"/>
          </a:xfrm>
          <a:prstGeom prst="rect">
            <a:avLst/>
          </a:prstGeom>
        </p:spPr>
        <p:txBody>
          <a:bodyPr vert="horz" wrap="square" lIns="0" tIns="156389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5800" y="3131999"/>
            <a:ext cx="7904480" cy="952500"/>
            <a:chOff x="685800" y="3131999"/>
            <a:chExt cx="7904480" cy="952500"/>
          </a:xfrm>
        </p:grpSpPr>
        <p:sp>
          <p:nvSpPr>
            <p:cNvPr id="4" name="object 4"/>
            <p:cNvSpPr/>
            <p:nvPr/>
          </p:nvSpPr>
          <p:spPr>
            <a:xfrm>
              <a:off x="1854449" y="3131999"/>
              <a:ext cx="5159375" cy="815975"/>
            </a:xfrm>
            <a:custGeom>
              <a:avLst/>
              <a:gdLst/>
              <a:ahLst/>
              <a:cxnLst/>
              <a:rect l="l" t="t" r="r" b="b"/>
              <a:pathLst>
                <a:path w="5159375" h="815975">
                  <a:moveTo>
                    <a:pt x="0" y="815399"/>
                  </a:moveTo>
                  <a:lnTo>
                    <a:pt x="0" y="0"/>
                  </a:lnTo>
                </a:path>
                <a:path w="5159375" h="815975">
                  <a:moveTo>
                    <a:pt x="5158799" y="815399"/>
                  </a:moveTo>
                  <a:lnTo>
                    <a:pt x="5158799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800" y="3947399"/>
              <a:ext cx="7584440" cy="0"/>
            </a:xfrm>
            <a:custGeom>
              <a:avLst/>
              <a:gdLst/>
              <a:ahLst/>
              <a:cxnLst/>
              <a:rect l="l" t="t" r="r" b="b"/>
              <a:pathLst>
                <a:path w="7584440">
                  <a:moveTo>
                    <a:pt x="0" y="0"/>
                  </a:moveTo>
                  <a:lnTo>
                    <a:pt x="7583999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9799" y="3842514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69799" y="3842514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69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68331" y="2705456"/>
            <a:ext cx="109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First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event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6564" y="2705455"/>
            <a:ext cx="142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event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3255" y="2380220"/>
            <a:ext cx="1645920" cy="1369060"/>
          </a:xfrm>
          <a:custGeom>
            <a:avLst/>
            <a:gdLst/>
            <a:ahLst/>
            <a:cxnLst/>
            <a:rect l="l" t="t" r="r" b="b"/>
            <a:pathLst>
              <a:path w="1645920" h="1369060">
                <a:moveTo>
                  <a:pt x="0" y="1368456"/>
                </a:moveTo>
                <a:lnTo>
                  <a:pt x="416106" y="0"/>
                </a:lnTo>
                <a:lnTo>
                  <a:pt x="1229384" y="0"/>
                </a:lnTo>
                <a:lnTo>
                  <a:pt x="1645490" y="1368456"/>
                </a:lnTo>
                <a:lnTo>
                  <a:pt x="0" y="1368456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83174" y="2663163"/>
            <a:ext cx="90614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034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Arial"/>
                <a:cs typeface="Arial"/>
              </a:rPr>
              <a:t>3D CNN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13255" y="4076768"/>
            <a:ext cx="1645920" cy="234315"/>
          </a:xfrm>
          <a:custGeom>
            <a:avLst/>
            <a:gdLst/>
            <a:ahLst/>
            <a:cxnLst/>
            <a:rect l="l" t="t" r="r" b="b"/>
            <a:pathLst>
              <a:path w="1645920" h="234314">
                <a:moveTo>
                  <a:pt x="1645490" y="0"/>
                </a:moveTo>
                <a:lnTo>
                  <a:pt x="1615285" y="69046"/>
                </a:lnTo>
                <a:lnTo>
                  <a:pt x="1581395" y="94354"/>
                </a:lnTo>
                <a:lnTo>
                  <a:pt x="1538420" y="110951"/>
                </a:lnTo>
                <a:lnTo>
                  <a:pt x="1488937" y="116911"/>
                </a:lnTo>
                <a:lnTo>
                  <a:pt x="979298" y="116911"/>
                </a:lnTo>
                <a:lnTo>
                  <a:pt x="929815" y="122871"/>
                </a:lnTo>
                <a:lnTo>
                  <a:pt x="886840" y="139468"/>
                </a:lnTo>
                <a:lnTo>
                  <a:pt x="852951" y="164776"/>
                </a:lnTo>
                <a:lnTo>
                  <a:pt x="830726" y="196869"/>
                </a:lnTo>
                <a:lnTo>
                  <a:pt x="822745" y="233822"/>
                </a:lnTo>
                <a:lnTo>
                  <a:pt x="792539" y="164776"/>
                </a:lnTo>
                <a:lnTo>
                  <a:pt x="758650" y="139468"/>
                </a:lnTo>
                <a:lnTo>
                  <a:pt x="715675" y="122871"/>
                </a:lnTo>
                <a:lnTo>
                  <a:pt x="666191" y="116911"/>
                </a:lnTo>
                <a:lnTo>
                  <a:pt x="156552" y="116911"/>
                </a:lnTo>
                <a:lnTo>
                  <a:pt x="107070" y="110951"/>
                </a:lnTo>
                <a:lnTo>
                  <a:pt x="64094" y="94354"/>
                </a:lnTo>
                <a:lnTo>
                  <a:pt x="30205" y="69046"/>
                </a:lnTo>
                <a:lnTo>
                  <a:pt x="7981" y="36953"/>
                </a:ln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19183" y="990651"/>
            <a:ext cx="48050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192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10" dirty="0">
                <a:latin typeface="Arial"/>
                <a:cs typeface="Arial"/>
              </a:rPr>
              <a:t> local </a:t>
            </a:r>
            <a:r>
              <a:rPr sz="1800" dirty="0">
                <a:latin typeface="Arial"/>
                <a:cs typeface="Arial"/>
              </a:rPr>
              <a:t>motion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between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short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clips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~2-</a:t>
            </a:r>
            <a:r>
              <a:rPr sz="1800" dirty="0">
                <a:latin typeface="Arial"/>
                <a:cs typeface="Arial"/>
              </a:rPr>
              <a:t>5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seconds.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about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long-term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structure?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56525" y="4114678"/>
            <a:ext cx="159067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>
              <a:lnSpc>
                <a:spcPts val="2090"/>
              </a:lnSpc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0161" y="4330345"/>
            <a:ext cx="12007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~5</a:t>
            </a:r>
            <a:r>
              <a:rPr sz="1800" spc="-10" dirty="0">
                <a:latin typeface="Arial"/>
                <a:cs typeface="Arial"/>
              </a:rPr>
              <a:t> seconds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11" y="-131458"/>
            <a:ext cx="7886700" cy="994172"/>
          </a:xfrm>
          <a:prstGeom prst="rect">
            <a:avLst/>
          </a:prstGeom>
        </p:spPr>
        <p:txBody>
          <a:bodyPr vert="horz" wrap="square" lIns="0" tIns="156389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5800" y="3131999"/>
            <a:ext cx="7904480" cy="952500"/>
            <a:chOff x="685800" y="3131999"/>
            <a:chExt cx="7904480" cy="952500"/>
          </a:xfrm>
        </p:grpSpPr>
        <p:sp>
          <p:nvSpPr>
            <p:cNvPr id="4" name="object 4"/>
            <p:cNvSpPr/>
            <p:nvPr/>
          </p:nvSpPr>
          <p:spPr>
            <a:xfrm>
              <a:off x="1854449" y="3131999"/>
              <a:ext cx="5159375" cy="815975"/>
            </a:xfrm>
            <a:custGeom>
              <a:avLst/>
              <a:gdLst/>
              <a:ahLst/>
              <a:cxnLst/>
              <a:rect l="l" t="t" r="r" b="b"/>
              <a:pathLst>
                <a:path w="5159375" h="815975">
                  <a:moveTo>
                    <a:pt x="0" y="815399"/>
                  </a:moveTo>
                  <a:lnTo>
                    <a:pt x="0" y="0"/>
                  </a:lnTo>
                </a:path>
                <a:path w="5159375" h="815975">
                  <a:moveTo>
                    <a:pt x="5158799" y="815399"/>
                  </a:moveTo>
                  <a:lnTo>
                    <a:pt x="5158799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800" y="3947399"/>
              <a:ext cx="7584440" cy="0"/>
            </a:xfrm>
            <a:custGeom>
              <a:avLst/>
              <a:gdLst/>
              <a:ahLst/>
              <a:cxnLst/>
              <a:rect l="l" t="t" r="r" b="b"/>
              <a:pathLst>
                <a:path w="7584440">
                  <a:moveTo>
                    <a:pt x="0" y="0"/>
                  </a:moveTo>
                  <a:lnTo>
                    <a:pt x="7583999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9799" y="3842514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69799" y="3842514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69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68331" y="2705456"/>
            <a:ext cx="109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First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event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6564" y="2705455"/>
            <a:ext cx="142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event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3255" y="2380220"/>
            <a:ext cx="1645920" cy="1369060"/>
          </a:xfrm>
          <a:custGeom>
            <a:avLst/>
            <a:gdLst/>
            <a:ahLst/>
            <a:cxnLst/>
            <a:rect l="l" t="t" r="r" b="b"/>
            <a:pathLst>
              <a:path w="1645920" h="1369060">
                <a:moveTo>
                  <a:pt x="0" y="1368456"/>
                </a:moveTo>
                <a:lnTo>
                  <a:pt x="416106" y="0"/>
                </a:lnTo>
                <a:lnTo>
                  <a:pt x="1229384" y="0"/>
                </a:lnTo>
                <a:lnTo>
                  <a:pt x="1645490" y="1368456"/>
                </a:lnTo>
                <a:lnTo>
                  <a:pt x="0" y="1368456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83174" y="2663163"/>
            <a:ext cx="90614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034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Arial"/>
                <a:cs typeface="Arial"/>
              </a:rPr>
              <a:t>3D CNN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13255" y="4076768"/>
            <a:ext cx="1645920" cy="234315"/>
          </a:xfrm>
          <a:custGeom>
            <a:avLst/>
            <a:gdLst/>
            <a:ahLst/>
            <a:cxnLst/>
            <a:rect l="l" t="t" r="r" b="b"/>
            <a:pathLst>
              <a:path w="1645920" h="234314">
                <a:moveTo>
                  <a:pt x="1645490" y="0"/>
                </a:moveTo>
                <a:lnTo>
                  <a:pt x="1615285" y="69046"/>
                </a:lnTo>
                <a:lnTo>
                  <a:pt x="1581395" y="94354"/>
                </a:lnTo>
                <a:lnTo>
                  <a:pt x="1538420" y="110951"/>
                </a:lnTo>
                <a:lnTo>
                  <a:pt x="1488937" y="116911"/>
                </a:lnTo>
                <a:lnTo>
                  <a:pt x="979298" y="116911"/>
                </a:lnTo>
                <a:lnTo>
                  <a:pt x="929815" y="122871"/>
                </a:lnTo>
                <a:lnTo>
                  <a:pt x="886840" y="139468"/>
                </a:lnTo>
                <a:lnTo>
                  <a:pt x="852951" y="164776"/>
                </a:lnTo>
                <a:lnTo>
                  <a:pt x="830726" y="196869"/>
                </a:lnTo>
                <a:lnTo>
                  <a:pt x="822745" y="233822"/>
                </a:lnTo>
                <a:lnTo>
                  <a:pt x="792539" y="164776"/>
                </a:lnTo>
                <a:lnTo>
                  <a:pt x="758650" y="139468"/>
                </a:lnTo>
                <a:lnTo>
                  <a:pt x="715675" y="122871"/>
                </a:lnTo>
                <a:lnTo>
                  <a:pt x="666191" y="116911"/>
                </a:lnTo>
                <a:lnTo>
                  <a:pt x="156552" y="116911"/>
                </a:lnTo>
                <a:lnTo>
                  <a:pt x="107070" y="110951"/>
                </a:lnTo>
                <a:lnTo>
                  <a:pt x="64094" y="94354"/>
                </a:lnTo>
                <a:lnTo>
                  <a:pt x="30205" y="69046"/>
                </a:lnTo>
                <a:lnTo>
                  <a:pt x="7981" y="36953"/>
                </a:ln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86564" y="1000602"/>
            <a:ext cx="24472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63334"/>
                </a:solidFill>
                <a:latin typeface="Arial"/>
                <a:cs typeface="Arial"/>
              </a:rPr>
              <a:t>We</a:t>
            </a:r>
            <a:r>
              <a:rPr sz="1800" spc="-3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963334"/>
                </a:solidFill>
                <a:latin typeface="Arial"/>
                <a:cs typeface="Arial"/>
              </a:rPr>
              <a:t>know</a:t>
            </a:r>
            <a:r>
              <a:rPr sz="1800" spc="-2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963334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963334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963334"/>
                </a:solidFill>
                <a:latin typeface="Arial"/>
                <a:cs typeface="Arial"/>
              </a:rPr>
              <a:t>handle </a:t>
            </a:r>
            <a:r>
              <a:rPr sz="1800" dirty="0">
                <a:solidFill>
                  <a:srgbClr val="963334"/>
                </a:solidFill>
                <a:latin typeface="Arial"/>
                <a:cs typeface="Arial"/>
              </a:rPr>
              <a:t>sequences!</a:t>
            </a:r>
            <a:r>
              <a:rPr sz="1800" spc="-3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963334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963334"/>
                </a:solidFill>
                <a:latin typeface="Arial"/>
                <a:cs typeface="Arial"/>
              </a:rPr>
              <a:t>about </a:t>
            </a:r>
            <a:r>
              <a:rPr sz="1800" dirty="0">
                <a:solidFill>
                  <a:srgbClr val="963334"/>
                </a:solidFill>
                <a:latin typeface="Arial"/>
                <a:cs typeface="Arial"/>
              </a:rPr>
              <a:t>recurrent</a:t>
            </a:r>
            <a:r>
              <a:rPr sz="1800" spc="-4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963334"/>
                </a:solidFill>
                <a:latin typeface="Arial"/>
                <a:cs typeface="Arial"/>
              </a:rPr>
              <a:t>networks?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56525" y="4114678"/>
            <a:ext cx="159067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>
              <a:lnSpc>
                <a:spcPts val="2090"/>
              </a:lnSpc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20161" y="4330345"/>
            <a:ext cx="12007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~5</a:t>
            </a:r>
            <a:r>
              <a:rPr sz="1800" spc="-10" dirty="0">
                <a:latin typeface="Arial"/>
                <a:cs typeface="Arial"/>
              </a:rPr>
              <a:t> seconds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105" y="1020398"/>
            <a:ext cx="48050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192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10" dirty="0">
                <a:latin typeface="Arial"/>
                <a:cs typeface="Arial"/>
              </a:rPr>
              <a:t> local </a:t>
            </a:r>
            <a:r>
              <a:rPr sz="1800" dirty="0">
                <a:latin typeface="Arial"/>
                <a:cs typeface="Arial"/>
              </a:rPr>
              <a:t>motion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between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short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clips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~2-</a:t>
            </a:r>
            <a:r>
              <a:rPr sz="1800" dirty="0">
                <a:latin typeface="Arial"/>
                <a:cs typeface="Arial"/>
              </a:rPr>
              <a:t>5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seconds.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about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long-term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structure?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4050" y="2760676"/>
            <a:ext cx="7936230" cy="1323975"/>
            <a:chOff x="654050" y="2760676"/>
            <a:chExt cx="7936230" cy="1323975"/>
          </a:xfrm>
        </p:grpSpPr>
        <p:sp>
          <p:nvSpPr>
            <p:cNvPr id="4" name="object 4"/>
            <p:cNvSpPr/>
            <p:nvPr/>
          </p:nvSpPr>
          <p:spPr>
            <a:xfrm>
              <a:off x="685800" y="3947400"/>
              <a:ext cx="7584440" cy="0"/>
            </a:xfrm>
            <a:custGeom>
              <a:avLst/>
              <a:gdLst/>
              <a:ahLst/>
              <a:cxnLst/>
              <a:rect l="l" t="t" r="r" b="b"/>
              <a:pathLst>
                <a:path w="7584440">
                  <a:moveTo>
                    <a:pt x="0" y="0"/>
                  </a:moveTo>
                  <a:lnTo>
                    <a:pt x="7583999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69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4995" y="2770201"/>
              <a:ext cx="1252855" cy="1022350"/>
            </a:xfrm>
            <a:custGeom>
              <a:avLst/>
              <a:gdLst/>
              <a:ahLst/>
              <a:cxnLst/>
              <a:rect l="l" t="t" r="r" b="b"/>
              <a:pathLst>
                <a:path w="1252855" h="1022350">
                  <a:moveTo>
                    <a:pt x="0" y="1022189"/>
                  </a:moveTo>
                  <a:lnTo>
                    <a:pt x="310817" y="0"/>
                  </a:lnTo>
                  <a:lnTo>
                    <a:pt x="941982" y="0"/>
                  </a:lnTo>
                  <a:lnTo>
                    <a:pt x="1252799" y="1022189"/>
                  </a:lnTo>
                  <a:lnTo>
                    <a:pt x="0" y="1022189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3657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4299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52961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60573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99235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06848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45509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53120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91783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91396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0700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6973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33247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9521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54945" y="2729832"/>
            <a:ext cx="109855" cy="1062990"/>
            <a:chOff x="1154945" y="2729832"/>
            <a:chExt cx="109855" cy="1062990"/>
          </a:xfrm>
        </p:grpSpPr>
        <p:sp>
          <p:nvSpPr>
            <p:cNvPr id="23" name="object 23"/>
            <p:cNvSpPr/>
            <p:nvPr/>
          </p:nvSpPr>
          <p:spPr>
            <a:xfrm>
              <a:off x="1209599" y="2857799"/>
              <a:ext cx="0" cy="934719"/>
            </a:xfrm>
            <a:custGeom>
              <a:avLst/>
              <a:gdLst/>
              <a:ahLst/>
              <a:cxnLst/>
              <a:rect l="l" t="t" r="r" b="b"/>
              <a:pathLst>
                <a:path h="934720">
                  <a:moveTo>
                    <a:pt x="0" y="93459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945" y="2729832"/>
              <a:ext cx="109307" cy="1406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9952" y="2664985"/>
            <a:ext cx="1092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Extract features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 </a:t>
            </a:r>
            <a:r>
              <a:rPr sz="1800" dirty="0">
                <a:latin typeface="Arial"/>
                <a:cs typeface="Arial"/>
              </a:rPr>
              <a:t>(2D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3D)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56525" y="4114678"/>
            <a:ext cx="159067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>
              <a:lnSpc>
                <a:spcPts val="2090"/>
              </a:lnSpc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-80457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spc="-30" dirty="0">
                <a:latin typeface="Arial"/>
                <a:cs typeface="Arial"/>
              </a:rPr>
              <a:t>Today: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dirty="0"/>
              <a:t>Video</a:t>
            </a:r>
            <a:r>
              <a:rPr sz="3200" spc="-50" dirty="0"/>
              <a:t> </a:t>
            </a:r>
            <a:r>
              <a:rPr sz="3200" b="0" dirty="0">
                <a:latin typeface="Arial"/>
                <a:cs typeface="Arial"/>
              </a:rPr>
              <a:t>=</a:t>
            </a:r>
            <a:r>
              <a:rPr sz="3200" b="0" spc="-6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2D</a:t>
            </a:r>
            <a:r>
              <a:rPr sz="3200" b="0" spc="-6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+</a:t>
            </a:r>
            <a:r>
              <a:rPr sz="3200" b="0" spc="-110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Time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56692" y="2072476"/>
            <a:ext cx="5971540" cy="219075"/>
            <a:chOff x="1556692" y="2072476"/>
            <a:chExt cx="5971540" cy="219075"/>
          </a:xfrm>
        </p:grpSpPr>
        <p:sp>
          <p:nvSpPr>
            <p:cNvPr id="4" name="object 4"/>
            <p:cNvSpPr/>
            <p:nvPr/>
          </p:nvSpPr>
          <p:spPr>
            <a:xfrm>
              <a:off x="1556692" y="2181784"/>
              <a:ext cx="5715635" cy="0"/>
            </a:xfrm>
            <a:custGeom>
              <a:avLst/>
              <a:gdLst/>
              <a:ahLst/>
              <a:cxnLst/>
              <a:rect l="l" t="t" r="r" b="b"/>
              <a:pathLst>
                <a:path w="5715634">
                  <a:moveTo>
                    <a:pt x="0" y="0"/>
                  </a:moveTo>
                  <a:lnTo>
                    <a:pt x="5715322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72015" y="2097876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72015" y="2097876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26172" y="882048"/>
            <a:ext cx="44805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video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sequence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images </a:t>
            </a:r>
            <a:r>
              <a:rPr sz="2400" dirty="0">
                <a:latin typeface="Arial"/>
                <a:cs typeface="Arial"/>
              </a:rPr>
              <a:t>4D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tensor: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(or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W)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71601" y="2657204"/>
            <a:ext cx="6017260" cy="1632585"/>
            <a:chOff x="1371601" y="2657204"/>
            <a:chExt cx="6017260" cy="16325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1" y="2678123"/>
              <a:ext cx="3082488" cy="16114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6249" y="2666729"/>
              <a:ext cx="3022166" cy="159481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81486" y="2661966"/>
              <a:ext cx="3032125" cy="1604645"/>
            </a:xfrm>
            <a:custGeom>
              <a:avLst/>
              <a:gdLst/>
              <a:ahLst/>
              <a:cxnLst/>
              <a:rect l="l" t="t" r="r" b="b"/>
              <a:pathLst>
                <a:path w="3032125" h="1604645">
                  <a:moveTo>
                    <a:pt x="0" y="0"/>
                  </a:moveTo>
                  <a:lnTo>
                    <a:pt x="3031691" y="0"/>
                  </a:lnTo>
                  <a:lnTo>
                    <a:pt x="3031691" y="1604335"/>
                  </a:lnTo>
                  <a:lnTo>
                    <a:pt x="0" y="1604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981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3836" y="2658423"/>
              <a:ext cx="3046295" cy="161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5865" y="2669817"/>
              <a:ext cx="3005098" cy="15948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4129" y="2675035"/>
              <a:ext cx="3064391" cy="157819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21203" y="3431840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12344" y="479550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77812" y="3317876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31294" y="-135472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4050" y="2760676"/>
            <a:ext cx="7936230" cy="1323975"/>
            <a:chOff x="654050" y="2760676"/>
            <a:chExt cx="7936230" cy="1323975"/>
          </a:xfrm>
        </p:grpSpPr>
        <p:sp>
          <p:nvSpPr>
            <p:cNvPr id="4" name="object 4"/>
            <p:cNvSpPr/>
            <p:nvPr/>
          </p:nvSpPr>
          <p:spPr>
            <a:xfrm>
              <a:off x="685800" y="3947400"/>
              <a:ext cx="7584440" cy="0"/>
            </a:xfrm>
            <a:custGeom>
              <a:avLst/>
              <a:gdLst/>
              <a:ahLst/>
              <a:cxnLst/>
              <a:rect l="l" t="t" r="r" b="b"/>
              <a:pathLst>
                <a:path w="7584440">
                  <a:moveTo>
                    <a:pt x="0" y="0"/>
                  </a:moveTo>
                  <a:lnTo>
                    <a:pt x="7583999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69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4995" y="2770201"/>
              <a:ext cx="1252855" cy="1022350"/>
            </a:xfrm>
            <a:custGeom>
              <a:avLst/>
              <a:gdLst/>
              <a:ahLst/>
              <a:cxnLst/>
              <a:rect l="l" t="t" r="r" b="b"/>
              <a:pathLst>
                <a:path w="1252855" h="1022350">
                  <a:moveTo>
                    <a:pt x="0" y="1022189"/>
                  </a:moveTo>
                  <a:lnTo>
                    <a:pt x="310817" y="0"/>
                  </a:lnTo>
                  <a:lnTo>
                    <a:pt x="941982" y="0"/>
                  </a:lnTo>
                  <a:lnTo>
                    <a:pt x="1252799" y="1022189"/>
                  </a:lnTo>
                  <a:lnTo>
                    <a:pt x="0" y="1022189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3657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4299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52961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60573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99235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06848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45509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53120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91783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91396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0700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6973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33247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9521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54945" y="2729832"/>
            <a:ext cx="109855" cy="1062990"/>
            <a:chOff x="1154945" y="2729832"/>
            <a:chExt cx="109855" cy="1062990"/>
          </a:xfrm>
        </p:grpSpPr>
        <p:sp>
          <p:nvSpPr>
            <p:cNvPr id="23" name="object 23"/>
            <p:cNvSpPr/>
            <p:nvPr/>
          </p:nvSpPr>
          <p:spPr>
            <a:xfrm>
              <a:off x="1209599" y="2857799"/>
              <a:ext cx="0" cy="934719"/>
            </a:xfrm>
            <a:custGeom>
              <a:avLst/>
              <a:gdLst/>
              <a:ahLst/>
              <a:cxnLst/>
              <a:rect l="l" t="t" r="r" b="b"/>
              <a:pathLst>
                <a:path h="934720">
                  <a:moveTo>
                    <a:pt x="0" y="93459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945" y="2729832"/>
              <a:ext cx="109307" cy="1406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-827" y="2650212"/>
            <a:ext cx="1092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Extract features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 </a:t>
            </a:r>
            <a:r>
              <a:rPr sz="1800" dirty="0">
                <a:latin typeface="Arial"/>
                <a:cs typeface="Arial"/>
              </a:rPr>
              <a:t>(2D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3D)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30195" y="2224820"/>
            <a:ext cx="969644" cy="109855"/>
            <a:chOff x="2230195" y="2224820"/>
            <a:chExt cx="969644" cy="109855"/>
          </a:xfrm>
        </p:grpSpPr>
        <p:sp>
          <p:nvSpPr>
            <p:cNvPr id="27" name="object 27"/>
            <p:cNvSpPr/>
            <p:nvPr/>
          </p:nvSpPr>
          <p:spPr>
            <a:xfrm>
              <a:off x="2230195" y="2279475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8700" y="2224820"/>
              <a:ext cx="140667" cy="109308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3657601" y="2216720"/>
            <a:ext cx="969644" cy="109855"/>
            <a:chOff x="3657601" y="2216720"/>
            <a:chExt cx="969644" cy="109855"/>
          </a:xfrm>
        </p:grpSpPr>
        <p:sp>
          <p:nvSpPr>
            <p:cNvPr id="30" name="object 30"/>
            <p:cNvSpPr/>
            <p:nvPr/>
          </p:nvSpPr>
          <p:spPr>
            <a:xfrm>
              <a:off x="3657601" y="2271374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105" y="2216720"/>
              <a:ext cx="140667" cy="10930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103898" y="2208618"/>
            <a:ext cx="969644" cy="109855"/>
            <a:chOff x="5103898" y="2208618"/>
            <a:chExt cx="969644" cy="109855"/>
          </a:xfrm>
        </p:grpSpPr>
        <p:sp>
          <p:nvSpPr>
            <p:cNvPr id="33" name="object 33"/>
            <p:cNvSpPr/>
            <p:nvPr/>
          </p:nvSpPr>
          <p:spPr>
            <a:xfrm>
              <a:off x="5103898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403" y="2208618"/>
              <a:ext cx="140667" cy="109307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550170" y="2208618"/>
            <a:ext cx="969644" cy="109855"/>
            <a:chOff x="6550170" y="2208618"/>
            <a:chExt cx="969644" cy="109855"/>
          </a:xfrm>
        </p:grpSpPr>
        <p:sp>
          <p:nvSpPr>
            <p:cNvPr id="36" name="object 36"/>
            <p:cNvSpPr/>
            <p:nvPr/>
          </p:nvSpPr>
          <p:spPr>
            <a:xfrm>
              <a:off x="6550170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8675" y="2208618"/>
              <a:ext cx="140667" cy="10930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177699" y="877375"/>
            <a:ext cx="5992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Process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local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(e.g.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LSTM)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56525" y="4114678"/>
            <a:ext cx="159067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>
              <a:lnSpc>
                <a:spcPts val="2090"/>
              </a:lnSpc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14444" y="-142946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4050" y="2760676"/>
            <a:ext cx="7936230" cy="1323975"/>
            <a:chOff x="654050" y="2760676"/>
            <a:chExt cx="7936230" cy="1323975"/>
          </a:xfrm>
        </p:grpSpPr>
        <p:sp>
          <p:nvSpPr>
            <p:cNvPr id="4" name="object 4"/>
            <p:cNvSpPr/>
            <p:nvPr/>
          </p:nvSpPr>
          <p:spPr>
            <a:xfrm>
              <a:off x="685800" y="3947400"/>
              <a:ext cx="7584440" cy="0"/>
            </a:xfrm>
            <a:custGeom>
              <a:avLst/>
              <a:gdLst/>
              <a:ahLst/>
              <a:cxnLst/>
              <a:rect l="l" t="t" r="r" b="b"/>
              <a:pathLst>
                <a:path w="7584440">
                  <a:moveTo>
                    <a:pt x="0" y="0"/>
                  </a:moveTo>
                  <a:lnTo>
                    <a:pt x="7583999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69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4995" y="2770201"/>
              <a:ext cx="1252855" cy="1022350"/>
            </a:xfrm>
            <a:custGeom>
              <a:avLst/>
              <a:gdLst/>
              <a:ahLst/>
              <a:cxnLst/>
              <a:rect l="l" t="t" r="r" b="b"/>
              <a:pathLst>
                <a:path w="1252855" h="1022350">
                  <a:moveTo>
                    <a:pt x="0" y="1022189"/>
                  </a:moveTo>
                  <a:lnTo>
                    <a:pt x="310817" y="0"/>
                  </a:lnTo>
                  <a:lnTo>
                    <a:pt x="941982" y="0"/>
                  </a:lnTo>
                  <a:lnTo>
                    <a:pt x="1252799" y="1022189"/>
                  </a:lnTo>
                  <a:lnTo>
                    <a:pt x="0" y="1022189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3657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4299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52961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60573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99235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06848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45509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53120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91783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91396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0700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6973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33247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9521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54945" y="2729832"/>
            <a:ext cx="109855" cy="1062990"/>
            <a:chOff x="1154945" y="2729832"/>
            <a:chExt cx="109855" cy="1062990"/>
          </a:xfrm>
        </p:grpSpPr>
        <p:sp>
          <p:nvSpPr>
            <p:cNvPr id="23" name="object 23"/>
            <p:cNvSpPr/>
            <p:nvPr/>
          </p:nvSpPr>
          <p:spPr>
            <a:xfrm>
              <a:off x="1209599" y="2857799"/>
              <a:ext cx="0" cy="934719"/>
            </a:xfrm>
            <a:custGeom>
              <a:avLst/>
              <a:gdLst/>
              <a:ahLst/>
              <a:cxnLst/>
              <a:rect l="l" t="t" r="r" b="b"/>
              <a:pathLst>
                <a:path h="934720">
                  <a:moveTo>
                    <a:pt x="0" y="93459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945" y="2729832"/>
              <a:ext cx="109307" cy="1406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006" y="2657045"/>
            <a:ext cx="1092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Extract features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 </a:t>
            </a:r>
            <a:r>
              <a:rPr sz="1800" dirty="0">
                <a:latin typeface="Arial"/>
                <a:cs typeface="Arial"/>
              </a:rPr>
              <a:t>(2D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3D)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30195" y="2224820"/>
            <a:ext cx="969644" cy="109855"/>
            <a:chOff x="2230195" y="2224820"/>
            <a:chExt cx="969644" cy="109855"/>
          </a:xfrm>
        </p:grpSpPr>
        <p:sp>
          <p:nvSpPr>
            <p:cNvPr id="27" name="object 27"/>
            <p:cNvSpPr/>
            <p:nvPr/>
          </p:nvSpPr>
          <p:spPr>
            <a:xfrm>
              <a:off x="2230195" y="2279475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8700" y="2224820"/>
              <a:ext cx="140667" cy="109308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3657601" y="2216720"/>
            <a:ext cx="969644" cy="109855"/>
            <a:chOff x="3657601" y="2216720"/>
            <a:chExt cx="969644" cy="109855"/>
          </a:xfrm>
        </p:grpSpPr>
        <p:sp>
          <p:nvSpPr>
            <p:cNvPr id="30" name="object 30"/>
            <p:cNvSpPr/>
            <p:nvPr/>
          </p:nvSpPr>
          <p:spPr>
            <a:xfrm>
              <a:off x="3657601" y="2271374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105" y="2216720"/>
              <a:ext cx="140667" cy="10930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103898" y="2208618"/>
            <a:ext cx="969644" cy="109855"/>
            <a:chOff x="5103898" y="2208618"/>
            <a:chExt cx="969644" cy="109855"/>
          </a:xfrm>
        </p:grpSpPr>
        <p:sp>
          <p:nvSpPr>
            <p:cNvPr id="33" name="object 33"/>
            <p:cNvSpPr/>
            <p:nvPr/>
          </p:nvSpPr>
          <p:spPr>
            <a:xfrm>
              <a:off x="5103898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403" y="2208618"/>
              <a:ext cx="140667" cy="109307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550170" y="2208618"/>
            <a:ext cx="969644" cy="109855"/>
            <a:chOff x="6550170" y="2208618"/>
            <a:chExt cx="969644" cy="109855"/>
          </a:xfrm>
        </p:grpSpPr>
        <p:sp>
          <p:nvSpPr>
            <p:cNvPr id="36" name="object 36"/>
            <p:cNvSpPr/>
            <p:nvPr/>
          </p:nvSpPr>
          <p:spPr>
            <a:xfrm>
              <a:off x="6550170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8675" y="2208618"/>
              <a:ext cx="140667" cy="10930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177699" y="877377"/>
            <a:ext cx="5992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Process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local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(e.g.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LSTM)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video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4867" y="1736836"/>
            <a:ext cx="109307" cy="18668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7456525" y="4114678"/>
            <a:ext cx="159067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>
              <a:lnSpc>
                <a:spcPts val="2090"/>
              </a:lnSpc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14444" y="-158159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4050" y="2760676"/>
            <a:ext cx="7936230" cy="1323975"/>
            <a:chOff x="654050" y="2760676"/>
            <a:chExt cx="7936230" cy="1323975"/>
          </a:xfrm>
        </p:grpSpPr>
        <p:sp>
          <p:nvSpPr>
            <p:cNvPr id="4" name="object 4"/>
            <p:cNvSpPr/>
            <p:nvPr/>
          </p:nvSpPr>
          <p:spPr>
            <a:xfrm>
              <a:off x="685800" y="3947400"/>
              <a:ext cx="7584440" cy="0"/>
            </a:xfrm>
            <a:custGeom>
              <a:avLst/>
              <a:gdLst/>
              <a:ahLst/>
              <a:cxnLst/>
              <a:rect l="l" t="t" r="r" b="b"/>
              <a:pathLst>
                <a:path w="7584440">
                  <a:moveTo>
                    <a:pt x="0" y="0"/>
                  </a:moveTo>
                  <a:lnTo>
                    <a:pt x="7583999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69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4995" y="2770201"/>
              <a:ext cx="1252855" cy="1022350"/>
            </a:xfrm>
            <a:custGeom>
              <a:avLst/>
              <a:gdLst/>
              <a:ahLst/>
              <a:cxnLst/>
              <a:rect l="l" t="t" r="r" b="b"/>
              <a:pathLst>
                <a:path w="1252855" h="1022350">
                  <a:moveTo>
                    <a:pt x="0" y="1022189"/>
                  </a:moveTo>
                  <a:lnTo>
                    <a:pt x="310817" y="0"/>
                  </a:lnTo>
                  <a:lnTo>
                    <a:pt x="941982" y="0"/>
                  </a:lnTo>
                  <a:lnTo>
                    <a:pt x="1252799" y="1022189"/>
                  </a:lnTo>
                  <a:lnTo>
                    <a:pt x="0" y="1022189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3657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4299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52961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60573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99235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06848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45509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53120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91783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91396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0700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6973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33247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9521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54945" y="2729832"/>
            <a:ext cx="109855" cy="1062990"/>
            <a:chOff x="1154945" y="2729832"/>
            <a:chExt cx="109855" cy="1062990"/>
          </a:xfrm>
        </p:grpSpPr>
        <p:sp>
          <p:nvSpPr>
            <p:cNvPr id="23" name="object 23"/>
            <p:cNvSpPr/>
            <p:nvPr/>
          </p:nvSpPr>
          <p:spPr>
            <a:xfrm>
              <a:off x="1209599" y="2857799"/>
              <a:ext cx="0" cy="934719"/>
            </a:xfrm>
            <a:custGeom>
              <a:avLst/>
              <a:gdLst/>
              <a:ahLst/>
              <a:cxnLst/>
              <a:rect l="l" t="t" r="r" b="b"/>
              <a:pathLst>
                <a:path h="934720">
                  <a:moveTo>
                    <a:pt x="0" y="93459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945" y="2729832"/>
              <a:ext cx="109307" cy="1406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006" y="2657045"/>
            <a:ext cx="1092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Extract features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 </a:t>
            </a:r>
            <a:r>
              <a:rPr sz="1800" dirty="0">
                <a:latin typeface="Arial"/>
                <a:cs typeface="Arial"/>
              </a:rPr>
              <a:t>(2D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3D)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30195" y="2224820"/>
            <a:ext cx="969644" cy="109855"/>
            <a:chOff x="2230195" y="2224820"/>
            <a:chExt cx="969644" cy="109855"/>
          </a:xfrm>
        </p:grpSpPr>
        <p:sp>
          <p:nvSpPr>
            <p:cNvPr id="27" name="object 27"/>
            <p:cNvSpPr/>
            <p:nvPr/>
          </p:nvSpPr>
          <p:spPr>
            <a:xfrm>
              <a:off x="2230195" y="2279475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8700" y="2224820"/>
              <a:ext cx="140667" cy="109308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3657601" y="2216720"/>
            <a:ext cx="969644" cy="109855"/>
            <a:chOff x="3657601" y="2216720"/>
            <a:chExt cx="969644" cy="109855"/>
          </a:xfrm>
        </p:grpSpPr>
        <p:sp>
          <p:nvSpPr>
            <p:cNvPr id="30" name="object 30"/>
            <p:cNvSpPr/>
            <p:nvPr/>
          </p:nvSpPr>
          <p:spPr>
            <a:xfrm>
              <a:off x="3657601" y="2271374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105" y="2216720"/>
              <a:ext cx="140667" cy="10930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103898" y="2208618"/>
            <a:ext cx="969644" cy="109855"/>
            <a:chOff x="5103898" y="2208618"/>
            <a:chExt cx="969644" cy="109855"/>
          </a:xfrm>
        </p:grpSpPr>
        <p:sp>
          <p:nvSpPr>
            <p:cNvPr id="33" name="object 33"/>
            <p:cNvSpPr/>
            <p:nvPr/>
          </p:nvSpPr>
          <p:spPr>
            <a:xfrm>
              <a:off x="5103898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403" y="2208618"/>
              <a:ext cx="140667" cy="109307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550170" y="2208618"/>
            <a:ext cx="969644" cy="109855"/>
            <a:chOff x="6550170" y="2208618"/>
            <a:chExt cx="969644" cy="109855"/>
          </a:xfrm>
        </p:grpSpPr>
        <p:sp>
          <p:nvSpPr>
            <p:cNvPr id="36" name="object 36"/>
            <p:cNvSpPr/>
            <p:nvPr/>
          </p:nvSpPr>
          <p:spPr>
            <a:xfrm>
              <a:off x="6550170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8675" y="2208618"/>
              <a:ext cx="140667" cy="10930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177699" y="877377"/>
            <a:ext cx="5992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Process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local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(e.g.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LSTM)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frame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6742" y="1726506"/>
            <a:ext cx="109307" cy="18668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6046" y="1726506"/>
            <a:ext cx="109307" cy="18668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32320" y="1726506"/>
            <a:ext cx="109307" cy="18668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594" y="1726505"/>
            <a:ext cx="109307" cy="18668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4867" y="1736836"/>
            <a:ext cx="109307" cy="186685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456525" y="4114678"/>
            <a:ext cx="159067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>
              <a:lnSpc>
                <a:spcPts val="2090"/>
              </a:lnSpc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15034" y="-148181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4050" y="2760676"/>
            <a:ext cx="7936230" cy="1323975"/>
            <a:chOff x="654050" y="2760676"/>
            <a:chExt cx="7936230" cy="1323975"/>
          </a:xfrm>
        </p:grpSpPr>
        <p:sp>
          <p:nvSpPr>
            <p:cNvPr id="4" name="object 4"/>
            <p:cNvSpPr/>
            <p:nvPr/>
          </p:nvSpPr>
          <p:spPr>
            <a:xfrm>
              <a:off x="685800" y="3947400"/>
              <a:ext cx="7584440" cy="0"/>
            </a:xfrm>
            <a:custGeom>
              <a:avLst/>
              <a:gdLst/>
              <a:ahLst/>
              <a:cxnLst/>
              <a:rect l="l" t="t" r="r" b="b"/>
              <a:pathLst>
                <a:path w="7584440">
                  <a:moveTo>
                    <a:pt x="0" y="0"/>
                  </a:moveTo>
                  <a:lnTo>
                    <a:pt x="7583999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69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4995" y="2770201"/>
              <a:ext cx="1252855" cy="1022350"/>
            </a:xfrm>
            <a:custGeom>
              <a:avLst/>
              <a:gdLst/>
              <a:ahLst/>
              <a:cxnLst/>
              <a:rect l="l" t="t" r="r" b="b"/>
              <a:pathLst>
                <a:path w="1252855" h="1022350">
                  <a:moveTo>
                    <a:pt x="0" y="1022189"/>
                  </a:moveTo>
                  <a:lnTo>
                    <a:pt x="310817" y="0"/>
                  </a:lnTo>
                  <a:lnTo>
                    <a:pt x="941982" y="0"/>
                  </a:lnTo>
                  <a:lnTo>
                    <a:pt x="1252799" y="1022189"/>
                  </a:lnTo>
                  <a:lnTo>
                    <a:pt x="0" y="1022189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3657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4299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52961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60573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99235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06848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45509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53120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91783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91396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0700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6973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33247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9521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54945" y="2729832"/>
            <a:ext cx="109855" cy="1062990"/>
            <a:chOff x="1154945" y="2729832"/>
            <a:chExt cx="109855" cy="1062990"/>
          </a:xfrm>
        </p:grpSpPr>
        <p:sp>
          <p:nvSpPr>
            <p:cNvPr id="23" name="object 23"/>
            <p:cNvSpPr/>
            <p:nvPr/>
          </p:nvSpPr>
          <p:spPr>
            <a:xfrm>
              <a:off x="1209599" y="2857799"/>
              <a:ext cx="0" cy="934719"/>
            </a:xfrm>
            <a:custGeom>
              <a:avLst/>
              <a:gdLst/>
              <a:ahLst/>
              <a:cxnLst/>
              <a:rect l="l" t="t" r="r" b="b"/>
              <a:pathLst>
                <a:path h="934720">
                  <a:moveTo>
                    <a:pt x="0" y="93459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945" y="2729832"/>
              <a:ext cx="109307" cy="1406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006" y="2657045"/>
            <a:ext cx="1092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Extract features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 </a:t>
            </a:r>
            <a:r>
              <a:rPr sz="1800" dirty="0">
                <a:latin typeface="Arial"/>
                <a:cs typeface="Arial"/>
              </a:rPr>
              <a:t>(2D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3D)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30195" y="2224820"/>
            <a:ext cx="969644" cy="109855"/>
            <a:chOff x="2230195" y="2224820"/>
            <a:chExt cx="969644" cy="109855"/>
          </a:xfrm>
        </p:grpSpPr>
        <p:sp>
          <p:nvSpPr>
            <p:cNvPr id="27" name="object 27"/>
            <p:cNvSpPr/>
            <p:nvPr/>
          </p:nvSpPr>
          <p:spPr>
            <a:xfrm>
              <a:off x="2230195" y="2279475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8700" y="2224820"/>
              <a:ext cx="140667" cy="109308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3657601" y="2216720"/>
            <a:ext cx="969644" cy="109855"/>
            <a:chOff x="3657601" y="2216720"/>
            <a:chExt cx="969644" cy="109855"/>
          </a:xfrm>
        </p:grpSpPr>
        <p:sp>
          <p:nvSpPr>
            <p:cNvPr id="30" name="object 30"/>
            <p:cNvSpPr/>
            <p:nvPr/>
          </p:nvSpPr>
          <p:spPr>
            <a:xfrm>
              <a:off x="3657601" y="2271374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105" y="2216720"/>
              <a:ext cx="140667" cy="10930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103898" y="2208618"/>
            <a:ext cx="969644" cy="109855"/>
            <a:chOff x="5103898" y="2208618"/>
            <a:chExt cx="969644" cy="109855"/>
          </a:xfrm>
        </p:grpSpPr>
        <p:sp>
          <p:nvSpPr>
            <p:cNvPr id="33" name="object 33"/>
            <p:cNvSpPr/>
            <p:nvPr/>
          </p:nvSpPr>
          <p:spPr>
            <a:xfrm>
              <a:off x="5103898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403" y="2208618"/>
              <a:ext cx="140667" cy="109307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550170" y="2208618"/>
            <a:ext cx="969644" cy="109855"/>
            <a:chOff x="6550170" y="2208618"/>
            <a:chExt cx="969644" cy="109855"/>
          </a:xfrm>
        </p:grpSpPr>
        <p:sp>
          <p:nvSpPr>
            <p:cNvPr id="36" name="object 36"/>
            <p:cNvSpPr/>
            <p:nvPr/>
          </p:nvSpPr>
          <p:spPr>
            <a:xfrm>
              <a:off x="6550170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8675" y="2208618"/>
              <a:ext cx="140667" cy="10930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155868" y="887791"/>
            <a:ext cx="5027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Sometimes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don’t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backprop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save </a:t>
            </a:r>
            <a:r>
              <a:rPr sz="1800" dirty="0">
                <a:latin typeface="Arial"/>
                <a:cs typeface="Arial"/>
              </a:rPr>
              <a:t>memory;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pretrain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extractor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6742" y="1726506"/>
            <a:ext cx="109307" cy="18668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6046" y="1726506"/>
            <a:ext cx="109307" cy="18668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32320" y="1726506"/>
            <a:ext cx="109307" cy="18668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594" y="1726505"/>
            <a:ext cx="109307" cy="18668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4867" y="1736836"/>
            <a:ext cx="109307" cy="186685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2254627" y="2397685"/>
            <a:ext cx="969644" cy="109855"/>
            <a:chOff x="2254627" y="2397685"/>
            <a:chExt cx="969644" cy="109855"/>
          </a:xfrm>
        </p:grpSpPr>
        <p:sp>
          <p:nvSpPr>
            <p:cNvPr id="45" name="object 45"/>
            <p:cNvSpPr/>
            <p:nvPr/>
          </p:nvSpPr>
          <p:spPr>
            <a:xfrm>
              <a:off x="2382594" y="2452338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4627" y="2397685"/>
              <a:ext cx="140667" cy="10930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682033" y="2415171"/>
            <a:ext cx="969644" cy="109855"/>
            <a:chOff x="3682033" y="2415171"/>
            <a:chExt cx="969644" cy="109855"/>
          </a:xfrm>
        </p:grpSpPr>
        <p:sp>
          <p:nvSpPr>
            <p:cNvPr id="48" name="object 48"/>
            <p:cNvSpPr/>
            <p:nvPr/>
          </p:nvSpPr>
          <p:spPr>
            <a:xfrm>
              <a:off x="3810001" y="2469825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2033" y="2415171"/>
              <a:ext cx="140667" cy="10930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5128329" y="2415909"/>
            <a:ext cx="969644" cy="109855"/>
            <a:chOff x="5128329" y="2415909"/>
            <a:chExt cx="969644" cy="109855"/>
          </a:xfrm>
        </p:grpSpPr>
        <p:sp>
          <p:nvSpPr>
            <p:cNvPr id="51" name="object 51"/>
            <p:cNvSpPr/>
            <p:nvPr/>
          </p:nvSpPr>
          <p:spPr>
            <a:xfrm>
              <a:off x="5256296" y="247056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8329" y="2415909"/>
              <a:ext cx="140667" cy="109307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6574602" y="2415171"/>
            <a:ext cx="969644" cy="109855"/>
            <a:chOff x="6574602" y="2415171"/>
            <a:chExt cx="969644" cy="109855"/>
          </a:xfrm>
        </p:grpSpPr>
        <p:sp>
          <p:nvSpPr>
            <p:cNvPr id="54" name="object 54"/>
            <p:cNvSpPr/>
            <p:nvPr/>
          </p:nvSpPr>
          <p:spPr>
            <a:xfrm>
              <a:off x="6702569" y="2469825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5" y="0"/>
                  </a:lnTo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4602" y="2415171"/>
              <a:ext cx="140667" cy="10930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736261" y="4114678"/>
            <a:ext cx="52514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571" y="4192720"/>
            <a:ext cx="7491095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latin typeface="Arial"/>
                <a:cs typeface="Arial"/>
              </a:rPr>
              <a:t>Baccouche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al,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"Sequential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Deep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Learning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Human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Action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Recognition”,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2011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Donahue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al,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“Long-term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recurrent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convolutional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networks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visual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recognition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description”,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CVPR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2015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87402" y="-169414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4050" y="2760676"/>
            <a:ext cx="7936230" cy="1323975"/>
            <a:chOff x="654050" y="2760676"/>
            <a:chExt cx="7936230" cy="1323975"/>
          </a:xfrm>
        </p:grpSpPr>
        <p:sp>
          <p:nvSpPr>
            <p:cNvPr id="4" name="object 4"/>
            <p:cNvSpPr/>
            <p:nvPr/>
          </p:nvSpPr>
          <p:spPr>
            <a:xfrm>
              <a:off x="685800" y="3947400"/>
              <a:ext cx="7584440" cy="0"/>
            </a:xfrm>
            <a:custGeom>
              <a:avLst/>
              <a:gdLst/>
              <a:ahLst/>
              <a:cxnLst/>
              <a:rect l="l" t="t" r="r" b="b"/>
              <a:pathLst>
                <a:path w="7584440">
                  <a:moveTo>
                    <a:pt x="0" y="0"/>
                  </a:moveTo>
                  <a:lnTo>
                    <a:pt x="7583999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9799" y="3842515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69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4995" y="2770201"/>
              <a:ext cx="1252855" cy="1022350"/>
            </a:xfrm>
            <a:custGeom>
              <a:avLst/>
              <a:gdLst/>
              <a:ahLst/>
              <a:cxnLst/>
              <a:rect l="l" t="t" r="r" b="b"/>
              <a:pathLst>
                <a:path w="1252855" h="1022350">
                  <a:moveTo>
                    <a:pt x="0" y="1022189"/>
                  </a:moveTo>
                  <a:lnTo>
                    <a:pt x="310817" y="0"/>
                  </a:lnTo>
                  <a:lnTo>
                    <a:pt x="941982" y="0"/>
                  </a:lnTo>
                  <a:lnTo>
                    <a:pt x="1252799" y="1022189"/>
                  </a:lnTo>
                  <a:lnTo>
                    <a:pt x="0" y="1022189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3657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4299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52961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60573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99235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06848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45509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53120" y="2770201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89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89"/>
                </a:lnTo>
                <a:lnTo>
                  <a:pt x="0" y="1022189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91783" y="319057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91396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0700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6973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33247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9521" y="1987200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54945" y="2729832"/>
            <a:ext cx="109855" cy="1062990"/>
            <a:chOff x="1154945" y="2729832"/>
            <a:chExt cx="109855" cy="1062990"/>
          </a:xfrm>
        </p:grpSpPr>
        <p:sp>
          <p:nvSpPr>
            <p:cNvPr id="23" name="object 23"/>
            <p:cNvSpPr/>
            <p:nvPr/>
          </p:nvSpPr>
          <p:spPr>
            <a:xfrm>
              <a:off x="1209599" y="2857799"/>
              <a:ext cx="0" cy="934719"/>
            </a:xfrm>
            <a:custGeom>
              <a:avLst/>
              <a:gdLst/>
              <a:ahLst/>
              <a:cxnLst/>
              <a:rect l="l" t="t" r="r" b="b"/>
              <a:pathLst>
                <a:path h="934720">
                  <a:moveTo>
                    <a:pt x="0" y="93459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945" y="2729832"/>
              <a:ext cx="109307" cy="1406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006" y="2657045"/>
            <a:ext cx="1092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Extract features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 </a:t>
            </a:r>
            <a:r>
              <a:rPr sz="1800" dirty="0">
                <a:latin typeface="Arial"/>
                <a:cs typeface="Arial"/>
              </a:rPr>
              <a:t>(2D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3D)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30195" y="2224820"/>
            <a:ext cx="969644" cy="109855"/>
            <a:chOff x="2230195" y="2224820"/>
            <a:chExt cx="969644" cy="109855"/>
          </a:xfrm>
        </p:grpSpPr>
        <p:sp>
          <p:nvSpPr>
            <p:cNvPr id="27" name="object 27"/>
            <p:cNvSpPr/>
            <p:nvPr/>
          </p:nvSpPr>
          <p:spPr>
            <a:xfrm>
              <a:off x="2230195" y="2279475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8700" y="2224820"/>
              <a:ext cx="140667" cy="109308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3657601" y="2216720"/>
            <a:ext cx="969644" cy="109855"/>
            <a:chOff x="3657601" y="2216720"/>
            <a:chExt cx="969644" cy="109855"/>
          </a:xfrm>
        </p:grpSpPr>
        <p:sp>
          <p:nvSpPr>
            <p:cNvPr id="30" name="object 30"/>
            <p:cNvSpPr/>
            <p:nvPr/>
          </p:nvSpPr>
          <p:spPr>
            <a:xfrm>
              <a:off x="3657601" y="2271374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105" y="2216720"/>
              <a:ext cx="140667" cy="10930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103898" y="2208618"/>
            <a:ext cx="969644" cy="109855"/>
            <a:chOff x="5103898" y="2208618"/>
            <a:chExt cx="969644" cy="109855"/>
          </a:xfrm>
        </p:grpSpPr>
        <p:sp>
          <p:nvSpPr>
            <p:cNvPr id="33" name="object 33"/>
            <p:cNvSpPr/>
            <p:nvPr/>
          </p:nvSpPr>
          <p:spPr>
            <a:xfrm>
              <a:off x="5103898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403" y="2208618"/>
              <a:ext cx="140667" cy="109307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550170" y="2208618"/>
            <a:ext cx="969644" cy="109855"/>
            <a:chOff x="6550170" y="2208618"/>
            <a:chExt cx="969644" cy="109855"/>
          </a:xfrm>
        </p:grpSpPr>
        <p:sp>
          <p:nvSpPr>
            <p:cNvPr id="36" name="object 36"/>
            <p:cNvSpPr/>
            <p:nvPr/>
          </p:nvSpPr>
          <p:spPr>
            <a:xfrm>
              <a:off x="6550170" y="2263272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8675" y="2208618"/>
              <a:ext cx="140667" cy="10930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272" y="920405"/>
            <a:ext cx="90919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Inside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function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fixed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window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(local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structure) </a:t>
            </a:r>
            <a:r>
              <a:rPr sz="1800" dirty="0">
                <a:latin typeface="Arial"/>
                <a:cs typeface="Arial"/>
              </a:rPr>
              <a:t>Inside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RNN: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function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previous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(global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structure)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merge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approaches?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36261" y="4114678"/>
            <a:ext cx="52514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0571" y="4192720"/>
            <a:ext cx="7491095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latin typeface="Arial"/>
                <a:cs typeface="Arial"/>
              </a:rPr>
              <a:t>Baccouche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al,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"Sequential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Deep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Learning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Human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Action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Recognition”,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2011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Donahue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al,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“Long-term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recurrent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convolutional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networks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visual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recognition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description”,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CVPR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2015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676" y="219028"/>
            <a:ext cx="2771140" cy="77279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 marR="5080">
              <a:lnSpc>
                <a:spcPts val="2610"/>
              </a:lnSpc>
              <a:spcBef>
                <a:spcPts val="735"/>
              </a:spcBef>
            </a:pPr>
            <a:r>
              <a:rPr b="0" dirty="0">
                <a:latin typeface="Arial"/>
                <a:cs typeface="Arial"/>
              </a:rPr>
              <a:t>Recall: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Multi-</a:t>
            </a:r>
            <a:r>
              <a:rPr b="0" spc="-10" dirty="0">
                <a:latin typeface="Arial"/>
                <a:cs typeface="Arial"/>
              </a:rPr>
              <a:t>layer </a:t>
            </a:r>
            <a:r>
              <a:rPr b="0" spc="-25" dirty="0">
                <a:latin typeface="Arial"/>
                <a:cs typeface="Arial"/>
              </a:rPr>
              <a:t>RNN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15269" y="4390579"/>
            <a:ext cx="2670175" cy="82550"/>
            <a:chOff x="5215269" y="4390579"/>
            <a:chExt cx="2670175" cy="82550"/>
          </a:xfrm>
        </p:grpSpPr>
        <p:sp>
          <p:nvSpPr>
            <p:cNvPr id="4" name="object 4"/>
            <p:cNvSpPr/>
            <p:nvPr/>
          </p:nvSpPr>
          <p:spPr>
            <a:xfrm>
              <a:off x="5215269" y="4431570"/>
              <a:ext cx="2573655" cy="0"/>
            </a:xfrm>
            <a:custGeom>
              <a:avLst/>
              <a:gdLst/>
              <a:ahLst/>
              <a:cxnLst/>
              <a:rect l="l" t="t" r="r" b="b"/>
              <a:pathLst>
                <a:path w="2573654">
                  <a:moveTo>
                    <a:pt x="0" y="0"/>
                  </a:moveTo>
                  <a:lnTo>
                    <a:pt x="2573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9343" y="4390579"/>
              <a:ext cx="105500" cy="8198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726369" y="239134"/>
            <a:ext cx="82550" cy="4100829"/>
            <a:chOff x="4726369" y="239134"/>
            <a:chExt cx="82550" cy="4100829"/>
          </a:xfrm>
        </p:grpSpPr>
        <p:sp>
          <p:nvSpPr>
            <p:cNvPr id="7" name="object 7"/>
            <p:cNvSpPr/>
            <p:nvPr/>
          </p:nvSpPr>
          <p:spPr>
            <a:xfrm>
              <a:off x="4767360" y="335109"/>
              <a:ext cx="0" cy="4004310"/>
            </a:xfrm>
            <a:custGeom>
              <a:avLst/>
              <a:gdLst/>
              <a:ahLst/>
              <a:cxnLst/>
              <a:rect l="l" t="t" r="r" b="b"/>
              <a:pathLst>
                <a:path h="4004310">
                  <a:moveTo>
                    <a:pt x="0" y="400422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6369" y="239134"/>
              <a:ext cx="81981" cy="1055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04233" y="3752451"/>
            <a:ext cx="618490" cy="3098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50" spc="-10" dirty="0">
                <a:latin typeface="Arial"/>
                <a:cs typeface="Arial"/>
              </a:rPr>
              <a:t>depth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67171" y="858620"/>
            <a:ext cx="2950845" cy="2830830"/>
            <a:chOff x="5067171" y="858620"/>
            <a:chExt cx="2950845" cy="2830830"/>
          </a:xfrm>
        </p:grpSpPr>
        <p:sp>
          <p:nvSpPr>
            <p:cNvPr id="11" name="object 11"/>
            <p:cNvSpPr/>
            <p:nvPr/>
          </p:nvSpPr>
          <p:spPr>
            <a:xfrm>
              <a:off x="5071933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71933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71933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71933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19892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9892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19892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19892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67878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67878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67878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67878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15837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15837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15837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15837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63797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63797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63797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63797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11757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11757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11757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11757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59715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59715" y="28508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59715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59715" y="197936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5419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05419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05419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05419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4350" y="2595485"/>
              <a:ext cx="81981" cy="22191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553378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53378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53378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53378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2309" y="2595485"/>
              <a:ext cx="81980" cy="22191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5262" y="2220559"/>
              <a:ext cx="209916" cy="819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5262" y="3092075"/>
              <a:ext cx="209916" cy="8198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001363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01363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01363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01363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0295" y="2595485"/>
              <a:ext cx="81981" cy="22191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3123" y="2220559"/>
              <a:ext cx="209916" cy="8198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3123" y="3092075"/>
              <a:ext cx="209916" cy="8198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449323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449323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449323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49323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255" y="2595485"/>
              <a:ext cx="81981" cy="22191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1084" y="2220559"/>
              <a:ext cx="209916" cy="8198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1084" y="3092075"/>
              <a:ext cx="209916" cy="8198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897282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97282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83322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83322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6213" y="2595485"/>
              <a:ext cx="81981" cy="22191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9042" y="2220559"/>
              <a:ext cx="209915" cy="8198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9042" y="3092075"/>
              <a:ext cx="209915" cy="8198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345243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45243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45243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345243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4173" y="2595485"/>
              <a:ext cx="81981" cy="22191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7002" y="2220559"/>
              <a:ext cx="209916" cy="8198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7002" y="3092075"/>
              <a:ext cx="209916" cy="8198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793202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93202" y="281739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93202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93202" y="1945882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2133" y="2595485"/>
              <a:ext cx="81981" cy="22191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4961" y="2220559"/>
              <a:ext cx="209917" cy="8198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4961" y="3092075"/>
              <a:ext cx="209917" cy="8198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4363" y="3466700"/>
              <a:ext cx="81981" cy="22221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2323" y="3466700"/>
              <a:ext cx="81981" cy="2222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0308" y="3466700"/>
              <a:ext cx="81981" cy="22221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8267" y="3466700"/>
              <a:ext cx="81981" cy="2222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6227" y="3466700"/>
              <a:ext cx="81981" cy="22221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4187" y="3466700"/>
              <a:ext cx="81981" cy="22221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2145" y="3466700"/>
              <a:ext cx="81981" cy="22221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4370" y="858620"/>
              <a:ext cx="81981" cy="22221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2330" y="858620"/>
              <a:ext cx="81981" cy="2222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0315" y="858620"/>
              <a:ext cx="81981" cy="22221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8274" y="858620"/>
              <a:ext cx="81981" cy="22221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6234" y="858620"/>
              <a:ext cx="81980" cy="22221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4194" y="858620"/>
              <a:ext cx="81981" cy="22221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2152" y="858620"/>
              <a:ext cx="81981" cy="222212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5105432" y="3688913"/>
            <a:ext cx="220345" cy="631825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700">
              <a:latin typeface="Times New Roman"/>
              <a:cs typeface="Times New Roman"/>
            </a:endParaRPr>
          </a:p>
          <a:p>
            <a:pPr marL="66040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x</a:t>
            </a:r>
            <a:r>
              <a:rPr sz="1050" spc="-37" baseline="-31746" dirty="0">
                <a:latin typeface="Arial"/>
                <a:cs typeface="Arial"/>
              </a:rPr>
              <a:t>0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553392" y="3688913"/>
            <a:ext cx="220345" cy="631825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700">
              <a:latin typeface="Times New Roman"/>
              <a:cs typeface="Times New Roman"/>
            </a:endParaRPr>
          </a:p>
          <a:p>
            <a:pPr marL="59055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x</a:t>
            </a:r>
            <a:r>
              <a:rPr sz="1050" spc="-37" baseline="-31746" dirty="0">
                <a:latin typeface="Arial"/>
                <a:cs typeface="Arial"/>
              </a:rPr>
              <a:t>1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001377" y="3688913"/>
            <a:ext cx="220345" cy="631825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700">
              <a:latin typeface="Times New Roman"/>
              <a:cs typeface="Times New Roman"/>
            </a:endParaRPr>
          </a:p>
          <a:p>
            <a:pPr marL="73660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x</a:t>
            </a:r>
            <a:r>
              <a:rPr sz="1050" spc="-37" baseline="-31746" dirty="0">
                <a:latin typeface="Arial"/>
                <a:cs typeface="Arial"/>
              </a:rPr>
              <a:t>2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449335" y="3688913"/>
            <a:ext cx="220345" cy="631825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70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x</a:t>
            </a:r>
            <a:r>
              <a:rPr sz="1050" spc="-37" baseline="-31746" dirty="0">
                <a:latin typeface="Arial"/>
                <a:cs typeface="Arial"/>
              </a:rPr>
              <a:t>3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897296" y="3688913"/>
            <a:ext cx="220345" cy="631825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700">
              <a:latin typeface="Times New Roman"/>
              <a:cs typeface="Times New Roman"/>
            </a:endParaRPr>
          </a:p>
          <a:p>
            <a:pPr marL="64769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x</a:t>
            </a:r>
            <a:r>
              <a:rPr sz="1050" spc="-37" baseline="-31746" dirty="0">
                <a:latin typeface="Arial"/>
                <a:cs typeface="Arial"/>
              </a:rPr>
              <a:t>4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345256" y="3688913"/>
            <a:ext cx="220345" cy="631825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700">
              <a:latin typeface="Times New Roman"/>
              <a:cs typeface="Times New Roman"/>
            </a:endParaRPr>
          </a:p>
          <a:p>
            <a:pPr marL="59055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x</a:t>
            </a:r>
            <a:r>
              <a:rPr sz="1050" spc="-37" baseline="-31746" dirty="0">
                <a:latin typeface="Arial"/>
                <a:cs typeface="Arial"/>
              </a:rPr>
              <a:t>5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793215" y="3688913"/>
            <a:ext cx="220345" cy="631825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70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x</a:t>
            </a:r>
            <a:r>
              <a:rPr sz="1050" spc="-37" baseline="-31746" dirty="0">
                <a:latin typeface="Arial"/>
                <a:cs typeface="Arial"/>
              </a:rPr>
              <a:t>6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106952" y="2113187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255928" y="2257650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556241" y="2109704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705218" y="2254167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6006931" y="2106632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155907" y="2251095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457161" y="2103674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606138" y="2248137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903418" y="2100588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052394" y="2245051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340308" y="2105369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489284" y="2249832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796562" y="2103674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945539" y="2248137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105422" y="394047"/>
            <a:ext cx="220345" cy="447040"/>
          </a:xfrm>
          <a:prstGeom prst="rect">
            <a:avLst/>
          </a:prstGeom>
          <a:solidFill>
            <a:srgbClr val="C9DAF7"/>
          </a:solidFill>
          <a:ln w="9524">
            <a:solidFill>
              <a:srgbClr val="666666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700">
              <a:latin typeface="Times New Roman"/>
              <a:cs typeface="Times New Roman"/>
            </a:endParaRPr>
          </a:p>
          <a:p>
            <a:pPr marL="70485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y</a:t>
            </a:r>
            <a:r>
              <a:rPr sz="1050" spc="-37" baseline="-31746" dirty="0">
                <a:latin typeface="Arial"/>
                <a:cs typeface="Arial"/>
              </a:rPr>
              <a:t>0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553382" y="394047"/>
            <a:ext cx="220345" cy="447040"/>
          </a:xfrm>
          <a:prstGeom prst="rect">
            <a:avLst/>
          </a:prstGeom>
          <a:solidFill>
            <a:srgbClr val="C9DAF7"/>
          </a:solidFill>
          <a:ln w="9524">
            <a:solidFill>
              <a:srgbClr val="666666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endParaRPr sz="7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1050" spc="-25" dirty="0">
                <a:latin typeface="Arial"/>
                <a:cs typeface="Arial"/>
              </a:rPr>
              <a:t>y</a:t>
            </a:r>
            <a:r>
              <a:rPr sz="1050" spc="-37" baseline="-31746" dirty="0">
                <a:latin typeface="Arial"/>
                <a:cs typeface="Arial"/>
              </a:rPr>
              <a:t>1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001367" y="394047"/>
            <a:ext cx="220345" cy="447040"/>
          </a:xfrm>
          <a:prstGeom prst="rect">
            <a:avLst/>
          </a:prstGeom>
          <a:solidFill>
            <a:srgbClr val="C9DAF7"/>
          </a:solidFill>
          <a:ln w="9524">
            <a:solidFill>
              <a:srgbClr val="666666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endParaRPr sz="70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  <a:spcBef>
                <a:spcPts val="5"/>
              </a:spcBef>
            </a:pPr>
            <a:r>
              <a:rPr sz="1050" spc="-25" dirty="0">
                <a:latin typeface="Arial"/>
                <a:cs typeface="Arial"/>
              </a:rPr>
              <a:t>y</a:t>
            </a:r>
            <a:r>
              <a:rPr sz="1050" spc="-37" baseline="-31746" dirty="0">
                <a:latin typeface="Arial"/>
                <a:cs typeface="Arial"/>
              </a:rPr>
              <a:t>2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449326" y="394047"/>
            <a:ext cx="220345" cy="447040"/>
          </a:xfrm>
          <a:prstGeom prst="rect">
            <a:avLst/>
          </a:prstGeom>
          <a:solidFill>
            <a:srgbClr val="C9DAF7"/>
          </a:solidFill>
          <a:ln w="9524">
            <a:solidFill>
              <a:srgbClr val="666666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endParaRPr sz="7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1050" spc="-25" dirty="0">
                <a:latin typeface="Arial"/>
                <a:cs typeface="Arial"/>
              </a:rPr>
              <a:t>y</a:t>
            </a:r>
            <a:r>
              <a:rPr sz="1050" spc="-37" baseline="-31746" dirty="0">
                <a:latin typeface="Arial"/>
                <a:cs typeface="Arial"/>
              </a:rPr>
              <a:t>3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897286" y="394047"/>
            <a:ext cx="220345" cy="447040"/>
          </a:xfrm>
          <a:prstGeom prst="rect">
            <a:avLst/>
          </a:prstGeom>
          <a:solidFill>
            <a:srgbClr val="C9DAF7"/>
          </a:solidFill>
          <a:ln w="9524">
            <a:solidFill>
              <a:srgbClr val="666666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endParaRPr sz="700">
              <a:latin typeface="Times New Roman"/>
              <a:cs typeface="Times New Roman"/>
            </a:endParaRPr>
          </a:p>
          <a:p>
            <a:pPr marL="68580">
              <a:lnSpc>
                <a:spcPct val="100000"/>
              </a:lnSpc>
              <a:spcBef>
                <a:spcPts val="5"/>
              </a:spcBef>
            </a:pPr>
            <a:r>
              <a:rPr sz="1050" spc="-25" dirty="0">
                <a:latin typeface="Arial"/>
                <a:cs typeface="Arial"/>
              </a:rPr>
              <a:t>y</a:t>
            </a:r>
            <a:r>
              <a:rPr sz="1050" spc="-37" baseline="-31746" dirty="0">
                <a:latin typeface="Arial"/>
                <a:cs typeface="Arial"/>
              </a:rPr>
              <a:t>4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345247" y="394047"/>
            <a:ext cx="220345" cy="447040"/>
          </a:xfrm>
          <a:prstGeom prst="rect">
            <a:avLst/>
          </a:prstGeom>
          <a:solidFill>
            <a:srgbClr val="C9DAF7"/>
          </a:solidFill>
          <a:ln w="9524">
            <a:solidFill>
              <a:srgbClr val="666666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7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y</a:t>
            </a:r>
            <a:r>
              <a:rPr sz="1050" spc="-37" baseline="-31746" dirty="0">
                <a:latin typeface="Arial"/>
                <a:cs typeface="Arial"/>
              </a:rPr>
              <a:t>5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793207" y="394047"/>
            <a:ext cx="220345" cy="447040"/>
          </a:xfrm>
          <a:prstGeom prst="rect">
            <a:avLst/>
          </a:prstGeom>
          <a:solidFill>
            <a:srgbClr val="C9DAF7"/>
          </a:solidFill>
          <a:ln w="9524">
            <a:solidFill>
              <a:srgbClr val="666666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7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50" spc="-25" dirty="0">
                <a:latin typeface="Arial"/>
                <a:cs typeface="Arial"/>
              </a:rPr>
              <a:t>y</a:t>
            </a:r>
            <a:r>
              <a:rPr sz="1050" spc="-37" baseline="-31746" dirty="0">
                <a:latin typeface="Arial"/>
                <a:cs typeface="Arial"/>
              </a:rPr>
              <a:t>6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5104798" y="2984450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253774" y="3128913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5554086" y="2980966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5703063" y="3125429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004776" y="2977894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153752" y="3122357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455007" y="2974936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603983" y="3119399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901264" y="2971850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7050240" y="3116313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338152" y="2976632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7487129" y="3121095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794407" y="2974936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7943383" y="3119399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5940437" y="82884"/>
            <a:ext cx="106997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Three-</a:t>
            </a:r>
            <a:r>
              <a:rPr sz="1050" b="1" dirty="0">
                <a:latin typeface="Arial"/>
                <a:cs typeface="Arial"/>
              </a:rPr>
              <a:t>layer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RNN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5065020" y="1078525"/>
            <a:ext cx="2950845" cy="876300"/>
            <a:chOff x="5065020" y="1078525"/>
            <a:chExt cx="2950845" cy="876300"/>
          </a:xfrm>
        </p:grpSpPr>
        <p:sp>
          <p:nvSpPr>
            <p:cNvPr id="144" name="object 144"/>
            <p:cNvSpPr/>
            <p:nvPr/>
          </p:nvSpPr>
          <p:spPr>
            <a:xfrm>
              <a:off x="5069782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3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3" y="0"/>
                  </a:lnTo>
                  <a:lnTo>
                    <a:pt x="219843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069782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3" y="0"/>
                  </a:lnTo>
                  <a:lnTo>
                    <a:pt x="219843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517742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517742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965728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965728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413687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413687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861647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861647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309607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309607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757565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757565" y="11167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103269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103269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2199" y="1732890"/>
              <a:ext cx="81981" cy="221913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5537268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537268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0158" y="1732890"/>
              <a:ext cx="81981" cy="221913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3112" y="1357965"/>
              <a:ext cx="209916" cy="81981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5985253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985253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68144" y="1732890"/>
              <a:ext cx="81981" cy="221913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0973" y="1357965"/>
              <a:ext cx="209916" cy="81981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6447173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447173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6104" y="1732890"/>
              <a:ext cx="81981" cy="221913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8934" y="1357965"/>
              <a:ext cx="209916" cy="81981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6895132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895132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4062" y="1732890"/>
              <a:ext cx="81981" cy="221913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6890" y="1357965"/>
              <a:ext cx="209916" cy="81981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7343093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343093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2023" y="1732890"/>
              <a:ext cx="81981" cy="22191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4852" y="1357965"/>
              <a:ext cx="209916" cy="81981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7791052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42" y="631335"/>
                  </a:moveTo>
                  <a:lnTo>
                    <a:pt x="0" y="631335"/>
                  </a:lnTo>
                  <a:lnTo>
                    <a:pt x="0" y="0"/>
                  </a:lnTo>
                  <a:lnTo>
                    <a:pt x="219842" y="0"/>
                  </a:lnTo>
                  <a:lnTo>
                    <a:pt x="219842" y="63133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91052" y="10832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42" y="0"/>
                  </a:lnTo>
                  <a:lnTo>
                    <a:pt x="219842" y="631335"/>
                  </a:lnTo>
                  <a:lnTo>
                    <a:pt x="0" y="6313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59982" y="1732890"/>
              <a:ext cx="81981" cy="221913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2811" y="1357965"/>
              <a:ext cx="209916" cy="81981"/>
            </a:xfrm>
            <a:prstGeom prst="rect">
              <a:avLst/>
            </a:prstGeom>
          </p:spPr>
        </p:pic>
      </p:grpSp>
      <p:sp>
        <p:nvSpPr>
          <p:cNvPr id="185" name="object 185"/>
          <p:cNvSpPr txBox="1"/>
          <p:nvPr/>
        </p:nvSpPr>
        <p:spPr>
          <a:xfrm>
            <a:off x="5104800" y="1250593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5246725" y="4482478"/>
            <a:ext cx="1410335" cy="60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60"/>
              </a:lnSpc>
            </a:pPr>
            <a:r>
              <a:rPr sz="1850" spc="-20" dirty="0">
                <a:latin typeface="Arial"/>
                <a:cs typeface="Arial"/>
              </a:rPr>
              <a:t>time</a:t>
            </a:r>
            <a:endParaRPr sz="1850">
              <a:latin typeface="Arial"/>
              <a:cs typeface="Arial"/>
            </a:endParaRPr>
          </a:p>
          <a:p>
            <a:pPr marR="34925" algn="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5253777" y="1395056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529950" y="1227774"/>
            <a:ext cx="1125220" cy="262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180" algn="r">
              <a:lnSpc>
                <a:spcPts val="935"/>
              </a:lnSpc>
              <a:spcBef>
                <a:spcPts val="100"/>
              </a:spcBef>
              <a:tabLst>
                <a:tab pos="535305" algn="l"/>
                <a:tab pos="960755" algn="l"/>
              </a:tabLst>
            </a:pPr>
            <a:r>
              <a:rPr sz="1800" spc="-37" baseline="-20833" dirty="0">
                <a:latin typeface="Arial"/>
                <a:cs typeface="Arial"/>
              </a:rPr>
              <a:t>h</a:t>
            </a:r>
            <a:r>
              <a:rPr sz="800" spc="-25" dirty="0">
                <a:latin typeface="Arial"/>
                <a:cs typeface="Arial"/>
              </a:rPr>
              <a:t>3</a:t>
            </a:r>
            <a:r>
              <a:rPr sz="800" dirty="0">
                <a:latin typeface="Arial"/>
                <a:cs typeface="Arial"/>
              </a:rPr>
              <a:t>	</a:t>
            </a:r>
            <a:r>
              <a:rPr sz="800" spc="-50" dirty="0">
                <a:latin typeface="Arial"/>
                <a:cs typeface="Arial"/>
              </a:rPr>
              <a:t>3</a:t>
            </a:r>
            <a:r>
              <a:rPr sz="800" dirty="0">
                <a:latin typeface="Arial"/>
                <a:cs typeface="Arial"/>
              </a:rPr>
              <a:t>	</a:t>
            </a:r>
            <a:r>
              <a:rPr sz="1050" spc="-75" baseline="3968" dirty="0">
                <a:latin typeface="Arial"/>
                <a:cs typeface="Arial"/>
              </a:rPr>
              <a:t>3</a:t>
            </a:r>
            <a:endParaRPr sz="1050" baseline="3968">
              <a:latin typeface="Arial"/>
              <a:cs typeface="Arial"/>
            </a:endParaRPr>
          </a:p>
          <a:p>
            <a:pPr marR="92075" algn="r">
              <a:lnSpc>
                <a:spcPts val="935"/>
              </a:lnSpc>
              <a:tabLst>
                <a:tab pos="309245" algn="l"/>
                <a:tab pos="745490" algn="l"/>
              </a:tabLst>
            </a:pPr>
            <a:r>
              <a:rPr sz="1200" spc="-75" baseline="-31250" dirty="0">
                <a:latin typeface="Arial"/>
                <a:cs typeface="Arial"/>
              </a:rPr>
              <a:t>1</a:t>
            </a:r>
            <a:r>
              <a:rPr sz="1200" baseline="-31250" dirty="0">
                <a:latin typeface="Arial"/>
                <a:cs typeface="Arial"/>
              </a:rPr>
              <a:t>	</a:t>
            </a:r>
            <a:r>
              <a:rPr sz="1200" dirty="0">
                <a:latin typeface="Arial"/>
                <a:cs typeface="Arial"/>
              </a:rPr>
              <a:t>h</a:t>
            </a:r>
            <a:r>
              <a:rPr sz="1200" spc="110" dirty="0">
                <a:latin typeface="Arial"/>
                <a:cs typeface="Arial"/>
              </a:rPr>
              <a:t> </a:t>
            </a:r>
            <a:r>
              <a:rPr sz="1200" spc="-75" baseline="-31250" dirty="0">
                <a:latin typeface="Arial"/>
                <a:cs typeface="Arial"/>
              </a:rPr>
              <a:t>2</a:t>
            </a:r>
            <a:r>
              <a:rPr sz="1200" baseline="-31250" dirty="0">
                <a:latin typeface="Arial"/>
                <a:cs typeface="Arial"/>
              </a:rPr>
              <a:t>	</a:t>
            </a:r>
            <a:r>
              <a:rPr sz="1575" spc="-75" baseline="5291" dirty="0">
                <a:latin typeface="Arial"/>
                <a:cs typeface="Arial"/>
              </a:rPr>
              <a:t>h</a:t>
            </a:r>
            <a:endParaRPr sz="1575" baseline="5291">
              <a:latin typeface="Arial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6603987" y="1385542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6901267" y="1237994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7050243" y="1382457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7338157" y="1242776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7487133" y="1387238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7794411" y="1241079"/>
            <a:ext cx="1873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575" spc="-37" baseline="-21164" dirty="0">
                <a:latin typeface="Arial"/>
                <a:cs typeface="Arial"/>
              </a:rPr>
              <a:t>h</a:t>
            </a:r>
            <a:r>
              <a:rPr sz="700" spc="-2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7943388" y="1385542"/>
            <a:ext cx="62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1078163" y="1959090"/>
            <a:ext cx="2514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similar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process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videos!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675" y="204443"/>
            <a:ext cx="601662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Recurrent</a:t>
            </a:r>
            <a:r>
              <a:rPr sz="3200" b="0" spc="-6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Convolutional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Network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92310" y="3588432"/>
            <a:ext cx="1175385" cy="1099185"/>
            <a:chOff x="992310" y="3588432"/>
            <a:chExt cx="1175385" cy="10991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5235" y="3588432"/>
              <a:ext cx="109307" cy="181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310" y="3804590"/>
              <a:ext cx="1175158" cy="8828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691850" y="3588432"/>
            <a:ext cx="1175385" cy="1099185"/>
            <a:chOff x="2691850" y="3588432"/>
            <a:chExt cx="1175385" cy="10991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850" y="3804590"/>
              <a:ext cx="1175158" cy="882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6335" y="3588432"/>
              <a:ext cx="109307" cy="181307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391390" y="3588432"/>
            <a:ext cx="1175385" cy="1099185"/>
            <a:chOff x="4391390" y="3588432"/>
            <a:chExt cx="1175385" cy="109918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1390" y="3804590"/>
              <a:ext cx="1175158" cy="882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7434" y="3588432"/>
              <a:ext cx="109307" cy="18130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090930" y="3588432"/>
            <a:ext cx="1175385" cy="1099185"/>
            <a:chOff x="6090930" y="3588432"/>
            <a:chExt cx="1175385" cy="109918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0930" y="3804590"/>
              <a:ext cx="1175159" cy="882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8534" y="3588432"/>
              <a:ext cx="109307" cy="1813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51505" y="2852751"/>
            <a:ext cx="857250" cy="653415"/>
            <a:chOff x="1151505" y="2852751"/>
            <a:chExt cx="857250" cy="653415"/>
          </a:xfrm>
        </p:grpSpPr>
        <p:sp>
          <p:nvSpPr>
            <p:cNvPr id="16" name="object 16"/>
            <p:cNvSpPr/>
            <p:nvPr/>
          </p:nvSpPr>
          <p:spPr>
            <a:xfrm>
              <a:off x="1838567" y="2865451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80" h="628014">
                  <a:moveTo>
                    <a:pt x="0" y="628018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8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4205" y="2865451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5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4205" y="2865451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4">
                  <a:moveTo>
                    <a:pt x="0" y="157004"/>
                  </a:moveTo>
                  <a:lnTo>
                    <a:pt x="157004" y="0"/>
                  </a:lnTo>
                  <a:lnTo>
                    <a:pt x="831365" y="0"/>
                  </a:lnTo>
                  <a:lnTo>
                    <a:pt x="831365" y="471013"/>
                  </a:lnTo>
                  <a:lnTo>
                    <a:pt x="674361" y="628018"/>
                  </a:lnTo>
                  <a:lnTo>
                    <a:pt x="0" y="628018"/>
                  </a:lnTo>
                  <a:lnTo>
                    <a:pt x="0" y="157004"/>
                  </a:lnTo>
                  <a:close/>
                </a:path>
                <a:path w="831850" h="628014">
                  <a:moveTo>
                    <a:pt x="0" y="157004"/>
                  </a:moveTo>
                  <a:lnTo>
                    <a:pt x="674361" y="157004"/>
                  </a:lnTo>
                  <a:lnTo>
                    <a:pt x="831365" y="0"/>
                  </a:lnTo>
                </a:path>
                <a:path w="831850" h="628014">
                  <a:moveTo>
                    <a:pt x="674361" y="157004"/>
                  </a:moveTo>
                  <a:lnTo>
                    <a:pt x="674361" y="62801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85813" y="3544096"/>
            <a:ext cx="514984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2D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42605" y="2852751"/>
            <a:ext cx="857250" cy="653415"/>
            <a:chOff x="2842605" y="2852751"/>
            <a:chExt cx="857250" cy="653415"/>
          </a:xfrm>
        </p:grpSpPr>
        <p:sp>
          <p:nvSpPr>
            <p:cNvPr id="21" name="object 21"/>
            <p:cNvSpPr/>
            <p:nvPr/>
          </p:nvSpPr>
          <p:spPr>
            <a:xfrm>
              <a:off x="3529667" y="2865451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79" h="628014">
                  <a:moveTo>
                    <a:pt x="0" y="628018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8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55305" y="2865451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5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5305" y="2865451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4">
                  <a:moveTo>
                    <a:pt x="0" y="157004"/>
                  </a:moveTo>
                  <a:lnTo>
                    <a:pt x="157004" y="0"/>
                  </a:lnTo>
                  <a:lnTo>
                    <a:pt x="831365" y="0"/>
                  </a:lnTo>
                  <a:lnTo>
                    <a:pt x="831365" y="471013"/>
                  </a:lnTo>
                  <a:lnTo>
                    <a:pt x="674361" y="628018"/>
                  </a:lnTo>
                  <a:lnTo>
                    <a:pt x="0" y="628018"/>
                  </a:lnTo>
                  <a:lnTo>
                    <a:pt x="0" y="157004"/>
                  </a:lnTo>
                  <a:close/>
                </a:path>
                <a:path w="831850" h="628014">
                  <a:moveTo>
                    <a:pt x="0" y="157004"/>
                  </a:moveTo>
                  <a:lnTo>
                    <a:pt x="674361" y="157004"/>
                  </a:lnTo>
                  <a:lnTo>
                    <a:pt x="831365" y="0"/>
                  </a:lnTo>
                </a:path>
                <a:path w="831850" h="628014">
                  <a:moveTo>
                    <a:pt x="674361" y="157004"/>
                  </a:moveTo>
                  <a:lnTo>
                    <a:pt x="674361" y="62801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576913" y="3544096"/>
            <a:ext cx="514984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2D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3705" y="2852751"/>
            <a:ext cx="857250" cy="653415"/>
            <a:chOff x="4533705" y="2852751"/>
            <a:chExt cx="857250" cy="653415"/>
          </a:xfrm>
        </p:grpSpPr>
        <p:sp>
          <p:nvSpPr>
            <p:cNvPr id="26" name="object 26"/>
            <p:cNvSpPr/>
            <p:nvPr/>
          </p:nvSpPr>
          <p:spPr>
            <a:xfrm>
              <a:off x="5220767" y="2865451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79" h="628014">
                  <a:moveTo>
                    <a:pt x="0" y="628018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8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46405" y="2865451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6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46405" y="2865451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4">
                  <a:moveTo>
                    <a:pt x="0" y="157004"/>
                  </a:moveTo>
                  <a:lnTo>
                    <a:pt x="157004" y="0"/>
                  </a:lnTo>
                  <a:lnTo>
                    <a:pt x="831366" y="0"/>
                  </a:lnTo>
                  <a:lnTo>
                    <a:pt x="831366" y="471013"/>
                  </a:lnTo>
                  <a:lnTo>
                    <a:pt x="674361" y="628018"/>
                  </a:lnTo>
                  <a:lnTo>
                    <a:pt x="0" y="628018"/>
                  </a:lnTo>
                  <a:lnTo>
                    <a:pt x="0" y="157004"/>
                  </a:lnTo>
                  <a:close/>
                </a:path>
                <a:path w="831850" h="628014">
                  <a:moveTo>
                    <a:pt x="0" y="157004"/>
                  </a:moveTo>
                  <a:lnTo>
                    <a:pt x="674361" y="157004"/>
                  </a:lnTo>
                  <a:lnTo>
                    <a:pt x="831366" y="0"/>
                  </a:lnTo>
                </a:path>
                <a:path w="831850" h="628014">
                  <a:moveTo>
                    <a:pt x="674361" y="157004"/>
                  </a:moveTo>
                  <a:lnTo>
                    <a:pt x="674361" y="62801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268013" y="3544096"/>
            <a:ext cx="514984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2D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224805" y="2852751"/>
            <a:ext cx="857250" cy="653415"/>
            <a:chOff x="6224805" y="2852751"/>
            <a:chExt cx="857250" cy="653415"/>
          </a:xfrm>
        </p:grpSpPr>
        <p:sp>
          <p:nvSpPr>
            <p:cNvPr id="31" name="object 31"/>
            <p:cNvSpPr/>
            <p:nvPr/>
          </p:nvSpPr>
          <p:spPr>
            <a:xfrm>
              <a:off x="6911867" y="2865451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79" h="628014">
                  <a:moveTo>
                    <a:pt x="0" y="628018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8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37505" y="2865451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6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37505" y="2865451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4">
                  <a:moveTo>
                    <a:pt x="0" y="157004"/>
                  </a:moveTo>
                  <a:lnTo>
                    <a:pt x="157004" y="0"/>
                  </a:lnTo>
                  <a:lnTo>
                    <a:pt x="831366" y="0"/>
                  </a:lnTo>
                  <a:lnTo>
                    <a:pt x="831366" y="471013"/>
                  </a:lnTo>
                  <a:lnTo>
                    <a:pt x="674361" y="628018"/>
                  </a:lnTo>
                  <a:lnTo>
                    <a:pt x="0" y="628018"/>
                  </a:lnTo>
                  <a:lnTo>
                    <a:pt x="0" y="157004"/>
                  </a:lnTo>
                  <a:close/>
                </a:path>
                <a:path w="831850" h="628014">
                  <a:moveTo>
                    <a:pt x="0" y="157004"/>
                  </a:moveTo>
                  <a:lnTo>
                    <a:pt x="674361" y="157004"/>
                  </a:lnTo>
                  <a:lnTo>
                    <a:pt x="831366" y="0"/>
                  </a:lnTo>
                </a:path>
                <a:path w="831850" h="628014">
                  <a:moveTo>
                    <a:pt x="674361" y="157004"/>
                  </a:moveTo>
                  <a:lnTo>
                    <a:pt x="674361" y="62801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959112" y="3544096"/>
            <a:ext cx="514984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2D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51505" y="1666463"/>
            <a:ext cx="857250" cy="869950"/>
            <a:chOff x="1151505" y="1666463"/>
            <a:chExt cx="857250" cy="869950"/>
          </a:xfrm>
        </p:grpSpPr>
        <p:sp>
          <p:nvSpPr>
            <p:cNvPr id="36" name="object 36"/>
            <p:cNvSpPr/>
            <p:nvPr/>
          </p:nvSpPr>
          <p:spPr>
            <a:xfrm>
              <a:off x="1838567" y="1895381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80" h="628014">
                  <a:moveTo>
                    <a:pt x="0" y="628017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64205" y="1895381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5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64205" y="1895381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4">
                  <a:moveTo>
                    <a:pt x="0" y="157004"/>
                  </a:moveTo>
                  <a:lnTo>
                    <a:pt x="157004" y="0"/>
                  </a:lnTo>
                  <a:lnTo>
                    <a:pt x="831365" y="0"/>
                  </a:lnTo>
                  <a:lnTo>
                    <a:pt x="831365" y="471013"/>
                  </a:lnTo>
                  <a:lnTo>
                    <a:pt x="674361" y="628017"/>
                  </a:lnTo>
                  <a:lnTo>
                    <a:pt x="0" y="628017"/>
                  </a:lnTo>
                  <a:lnTo>
                    <a:pt x="0" y="157004"/>
                  </a:lnTo>
                  <a:close/>
                </a:path>
                <a:path w="831850" h="628014">
                  <a:moveTo>
                    <a:pt x="0" y="157004"/>
                  </a:moveTo>
                  <a:lnTo>
                    <a:pt x="674361" y="157004"/>
                  </a:lnTo>
                  <a:lnTo>
                    <a:pt x="831365" y="0"/>
                  </a:lnTo>
                </a:path>
                <a:path w="831850" h="628014">
                  <a:moveTo>
                    <a:pt x="674361" y="157004"/>
                  </a:moveTo>
                  <a:lnTo>
                    <a:pt x="674361" y="62801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5234" y="1666463"/>
              <a:ext cx="109307" cy="181307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842605" y="1666463"/>
            <a:ext cx="857250" cy="869950"/>
            <a:chOff x="2842605" y="1666463"/>
            <a:chExt cx="857250" cy="869950"/>
          </a:xfrm>
        </p:grpSpPr>
        <p:sp>
          <p:nvSpPr>
            <p:cNvPr id="41" name="object 41"/>
            <p:cNvSpPr/>
            <p:nvPr/>
          </p:nvSpPr>
          <p:spPr>
            <a:xfrm>
              <a:off x="3529667" y="1895381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79" h="628014">
                  <a:moveTo>
                    <a:pt x="0" y="628017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55305" y="1895381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5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55305" y="1895381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4">
                  <a:moveTo>
                    <a:pt x="0" y="157004"/>
                  </a:moveTo>
                  <a:lnTo>
                    <a:pt x="157004" y="0"/>
                  </a:lnTo>
                  <a:lnTo>
                    <a:pt x="831365" y="0"/>
                  </a:lnTo>
                  <a:lnTo>
                    <a:pt x="831365" y="471013"/>
                  </a:lnTo>
                  <a:lnTo>
                    <a:pt x="674361" y="628017"/>
                  </a:lnTo>
                  <a:lnTo>
                    <a:pt x="0" y="628017"/>
                  </a:lnTo>
                  <a:lnTo>
                    <a:pt x="0" y="157004"/>
                  </a:lnTo>
                  <a:close/>
                </a:path>
                <a:path w="831850" h="628014">
                  <a:moveTo>
                    <a:pt x="0" y="157004"/>
                  </a:moveTo>
                  <a:lnTo>
                    <a:pt x="674361" y="157004"/>
                  </a:lnTo>
                  <a:lnTo>
                    <a:pt x="831365" y="0"/>
                  </a:lnTo>
                </a:path>
                <a:path w="831850" h="628014">
                  <a:moveTo>
                    <a:pt x="674361" y="157004"/>
                  </a:moveTo>
                  <a:lnTo>
                    <a:pt x="674361" y="62801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4774" y="1666463"/>
              <a:ext cx="109307" cy="18130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533705" y="1666462"/>
            <a:ext cx="857250" cy="869950"/>
            <a:chOff x="4533705" y="1666462"/>
            <a:chExt cx="857250" cy="869950"/>
          </a:xfrm>
        </p:grpSpPr>
        <p:sp>
          <p:nvSpPr>
            <p:cNvPr id="46" name="object 46"/>
            <p:cNvSpPr/>
            <p:nvPr/>
          </p:nvSpPr>
          <p:spPr>
            <a:xfrm>
              <a:off x="5220767" y="1895381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79" h="628014">
                  <a:moveTo>
                    <a:pt x="0" y="628017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46405" y="1895381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6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46405" y="1895381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4">
                  <a:moveTo>
                    <a:pt x="0" y="157004"/>
                  </a:moveTo>
                  <a:lnTo>
                    <a:pt x="157004" y="0"/>
                  </a:lnTo>
                  <a:lnTo>
                    <a:pt x="831366" y="0"/>
                  </a:lnTo>
                  <a:lnTo>
                    <a:pt x="831366" y="471013"/>
                  </a:lnTo>
                  <a:lnTo>
                    <a:pt x="674361" y="628017"/>
                  </a:lnTo>
                  <a:lnTo>
                    <a:pt x="0" y="628017"/>
                  </a:lnTo>
                  <a:lnTo>
                    <a:pt x="0" y="157004"/>
                  </a:lnTo>
                  <a:close/>
                </a:path>
                <a:path w="831850" h="628014">
                  <a:moveTo>
                    <a:pt x="0" y="157004"/>
                  </a:moveTo>
                  <a:lnTo>
                    <a:pt x="674361" y="157004"/>
                  </a:lnTo>
                  <a:lnTo>
                    <a:pt x="831366" y="0"/>
                  </a:lnTo>
                </a:path>
                <a:path w="831850" h="628014">
                  <a:moveTo>
                    <a:pt x="674361" y="157004"/>
                  </a:moveTo>
                  <a:lnTo>
                    <a:pt x="674361" y="628017"/>
                  </a:lnTo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4564" y="1666462"/>
              <a:ext cx="109307" cy="18130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224805" y="1666462"/>
            <a:ext cx="857250" cy="869950"/>
            <a:chOff x="6224805" y="1666462"/>
            <a:chExt cx="857250" cy="869950"/>
          </a:xfrm>
        </p:grpSpPr>
        <p:sp>
          <p:nvSpPr>
            <p:cNvPr id="51" name="object 51"/>
            <p:cNvSpPr/>
            <p:nvPr/>
          </p:nvSpPr>
          <p:spPr>
            <a:xfrm>
              <a:off x="6911867" y="1895381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79" h="628014">
                  <a:moveTo>
                    <a:pt x="0" y="628017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37505" y="1895381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6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37505" y="1895381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4">
                  <a:moveTo>
                    <a:pt x="0" y="157004"/>
                  </a:moveTo>
                  <a:lnTo>
                    <a:pt x="157004" y="0"/>
                  </a:lnTo>
                  <a:lnTo>
                    <a:pt x="831366" y="0"/>
                  </a:lnTo>
                  <a:lnTo>
                    <a:pt x="831366" y="471013"/>
                  </a:lnTo>
                  <a:lnTo>
                    <a:pt x="674361" y="628017"/>
                  </a:lnTo>
                  <a:lnTo>
                    <a:pt x="0" y="628017"/>
                  </a:lnTo>
                  <a:lnTo>
                    <a:pt x="0" y="157004"/>
                  </a:lnTo>
                  <a:close/>
                </a:path>
                <a:path w="831850" h="628014">
                  <a:moveTo>
                    <a:pt x="0" y="157004"/>
                  </a:moveTo>
                  <a:lnTo>
                    <a:pt x="674361" y="157004"/>
                  </a:lnTo>
                  <a:lnTo>
                    <a:pt x="831366" y="0"/>
                  </a:lnTo>
                </a:path>
                <a:path w="831850" h="628014">
                  <a:moveTo>
                    <a:pt x="674361" y="157004"/>
                  </a:moveTo>
                  <a:lnTo>
                    <a:pt x="674361" y="62801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9774" y="1666462"/>
              <a:ext cx="109307" cy="1813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2167469" y="2154737"/>
            <a:ext cx="500380" cy="109855"/>
            <a:chOff x="2167469" y="2154737"/>
            <a:chExt cx="500380" cy="109855"/>
          </a:xfrm>
        </p:grpSpPr>
        <p:sp>
          <p:nvSpPr>
            <p:cNvPr id="56" name="object 56"/>
            <p:cNvSpPr/>
            <p:nvPr/>
          </p:nvSpPr>
          <p:spPr>
            <a:xfrm>
              <a:off x="2167469" y="2209391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37198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6750" y="2154737"/>
              <a:ext cx="140667" cy="10930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3850128" y="2154736"/>
            <a:ext cx="500380" cy="109855"/>
            <a:chOff x="3850128" y="2154736"/>
            <a:chExt cx="500380" cy="109855"/>
          </a:xfrm>
        </p:grpSpPr>
        <p:sp>
          <p:nvSpPr>
            <p:cNvPr id="59" name="object 59"/>
            <p:cNvSpPr/>
            <p:nvPr/>
          </p:nvSpPr>
          <p:spPr>
            <a:xfrm>
              <a:off x="3850128" y="2209390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37198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9409" y="2154736"/>
              <a:ext cx="140667" cy="109307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5566550" y="2151524"/>
            <a:ext cx="500380" cy="109855"/>
            <a:chOff x="5566550" y="2151524"/>
            <a:chExt cx="500380" cy="109855"/>
          </a:xfrm>
        </p:grpSpPr>
        <p:sp>
          <p:nvSpPr>
            <p:cNvPr id="62" name="object 62"/>
            <p:cNvSpPr/>
            <p:nvPr/>
          </p:nvSpPr>
          <p:spPr>
            <a:xfrm>
              <a:off x="5566550" y="2206178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37198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5830" y="2151524"/>
              <a:ext cx="140667" cy="109307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5235" y="2622512"/>
            <a:ext cx="109307" cy="18130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4775" y="2622511"/>
            <a:ext cx="109307" cy="18130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04563" y="2622510"/>
            <a:ext cx="109307" cy="18130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99773" y="2622510"/>
            <a:ext cx="109307" cy="181307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1151505" y="926634"/>
            <a:ext cx="857250" cy="653415"/>
            <a:chOff x="1151505" y="926634"/>
            <a:chExt cx="857250" cy="653415"/>
          </a:xfrm>
        </p:grpSpPr>
        <p:sp>
          <p:nvSpPr>
            <p:cNvPr id="69" name="object 69"/>
            <p:cNvSpPr/>
            <p:nvPr/>
          </p:nvSpPr>
          <p:spPr>
            <a:xfrm>
              <a:off x="1838567" y="939334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80" h="628015">
                  <a:moveTo>
                    <a:pt x="0" y="628017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64205" y="939334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5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64205" y="939334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5">
                  <a:moveTo>
                    <a:pt x="0" y="157004"/>
                  </a:moveTo>
                  <a:lnTo>
                    <a:pt x="157004" y="0"/>
                  </a:lnTo>
                  <a:lnTo>
                    <a:pt x="831365" y="0"/>
                  </a:lnTo>
                  <a:lnTo>
                    <a:pt x="831365" y="471013"/>
                  </a:lnTo>
                  <a:lnTo>
                    <a:pt x="674361" y="628017"/>
                  </a:lnTo>
                  <a:lnTo>
                    <a:pt x="0" y="628017"/>
                  </a:lnTo>
                  <a:lnTo>
                    <a:pt x="0" y="157004"/>
                  </a:lnTo>
                  <a:close/>
                </a:path>
                <a:path w="831850" h="628015">
                  <a:moveTo>
                    <a:pt x="0" y="157004"/>
                  </a:moveTo>
                  <a:lnTo>
                    <a:pt x="674361" y="157004"/>
                  </a:lnTo>
                  <a:lnTo>
                    <a:pt x="831365" y="0"/>
                  </a:lnTo>
                </a:path>
                <a:path w="831850" h="628015">
                  <a:moveTo>
                    <a:pt x="674361" y="157004"/>
                  </a:moveTo>
                  <a:lnTo>
                    <a:pt x="674361" y="62801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2842605" y="926634"/>
            <a:ext cx="857250" cy="653415"/>
            <a:chOff x="2842605" y="926634"/>
            <a:chExt cx="857250" cy="653415"/>
          </a:xfrm>
        </p:grpSpPr>
        <p:sp>
          <p:nvSpPr>
            <p:cNvPr id="73" name="object 73"/>
            <p:cNvSpPr/>
            <p:nvPr/>
          </p:nvSpPr>
          <p:spPr>
            <a:xfrm>
              <a:off x="3529667" y="939334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79" h="628015">
                  <a:moveTo>
                    <a:pt x="0" y="628017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55305" y="939334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5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55305" y="939334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5">
                  <a:moveTo>
                    <a:pt x="0" y="157004"/>
                  </a:moveTo>
                  <a:lnTo>
                    <a:pt x="157004" y="0"/>
                  </a:lnTo>
                  <a:lnTo>
                    <a:pt x="831365" y="0"/>
                  </a:lnTo>
                  <a:lnTo>
                    <a:pt x="831365" y="471013"/>
                  </a:lnTo>
                  <a:lnTo>
                    <a:pt x="674361" y="628017"/>
                  </a:lnTo>
                  <a:lnTo>
                    <a:pt x="0" y="628017"/>
                  </a:lnTo>
                  <a:lnTo>
                    <a:pt x="0" y="157004"/>
                  </a:lnTo>
                  <a:close/>
                </a:path>
                <a:path w="831850" h="628015">
                  <a:moveTo>
                    <a:pt x="0" y="157004"/>
                  </a:moveTo>
                  <a:lnTo>
                    <a:pt x="674361" y="157004"/>
                  </a:lnTo>
                  <a:lnTo>
                    <a:pt x="831365" y="0"/>
                  </a:lnTo>
                </a:path>
                <a:path w="831850" h="628015">
                  <a:moveTo>
                    <a:pt x="674361" y="157004"/>
                  </a:moveTo>
                  <a:lnTo>
                    <a:pt x="674361" y="628017"/>
                  </a:lnTo>
                </a:path>
              </a:pathLst>
            </a:custGeom>
            <a:ln w="253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4533705" y="926634"/>
            <a:ext cx="857250" cy="653415"/>
            <a:chOff x="4533705" y="926634"/>
            <a:chExt cx="857250" cy="653415"/>
          </a:xfrm>
        </p:grpSpPr>
        <p:sp>
          <p:nvSpPr>
            <p:cNvPr id="77" name="object 77"/>
            <p:cNvSpPr/>
            <p:nvPr/>
          </p:nvSpPr>
          <p:spPr>
            <a:xfrm>
              <a:off x="5220767" y="939334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79" h="628015">
                  <a:moveTo>
                    <a:pt x="0" y="628017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546405" y="939334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6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546405" y="939334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5">
                  <a:moveTo>
                    <a:pt x="0" y="157004"/>
                  </a:moveTo>
                  <a:lnTo>
                    <a:pt x="157004" y="0"/>
                  </a:lnTo>
                  <a:lnTo>
                    <a:pt x="831366" y="0"/>
                  </a:lnTo>
                  <a:lnTo>
                    <a:pt x="831366" y="471013"/>
                  </a:lnTo>
                  <a:lnTo>
                    <a:pt x="674361" y="628017"/>
                  </a:lnTo>
                  <a:lnTo>
                    <a:pt x="0" y="628017"/>
                  </a:lnTo>
                  <a:lnTo>
                    <a:pt x="0" y="157004"/>
                  </a:lnTo>
                  <a:close/>
                </a:path>
                <a:path w="831850" h="628015">
                  <a:moveTo>
                    <a:pt x="0" y="157004"/>
                  </a:moveTo>
                  <a:lnTo>
                    <a:pt x="674361" y="157004"/>
                  </a:lnTo>
                  <a:lnTo>
                    <a:pt x="831366" y="0"/>
                  </a:lnTo>
                </a:path>
                <a:path w="831850" h="628015">
                  <a:moveTo>
                    <a:pt x="674361" y="157004"/>
                  </a:moveTo>
                  <a:lnTo>
                    <a:pt x="674361" y="628017"/>
                  </a:lnTo>
                </a:path>
              </a:pathLst>
            </a:custGeom>
            <a:ln w="25399">
              <a:solidFill>
                <a:srgbClr val="3981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6224805" y="926634"/>
            <a:ext cx="857250" cy="653415"/>
            <a:chOff x="6224805" y="926634"/>
            <a:chExt cx="857250" cy="653415"/>
          </a:xfrm>
        </p:grpSpPr>
        <p:sp>
          <p:nvSpPr>
            <p:cNvPr id="81" name="object 81"/>
            <p:cNvSpPr/>
            <p:nvPr/>
          </p:nvSpPr>
          <p:spPr>
            <a:xfrm>
              <a:off x="6911867" y="939334"/>
              <a:ext cx="157480" cy="628015"/>
            </a:xfrm>
            <a:custGeom>
              <a:avLst/>
              <a:gdLst/>
              <a:ahLst/>
              <a:cxnLst/>
              <a:rect l="l" t="t" r="r" b="b"/>
              <a:pathLst>
                <a:path w="157479" h="628015">
                  <a:moveTo>
                    <a:pt x="0" y="628017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157004" y="471013"/>
                  </a:lnTo>
                  <a:lnTo>
                    <a:pt x="0" y="628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237505" y="939334"/>
              <a:ext cx="831850" cy="157480"/>
            </a:xfrm>
            <a:custGeom>
              <a:avLst/>
              <a:gdLst/>
              <a:ahLst/>
              <a:cxnLst/>
              <a:rect l="l" t="t" r="r" b="b"/>
              <a:pathLst>
                <a:path w="831850" h="157480">
                  <a:moveTo>
                    <a:pt x="674361" y="157004"/>
                  </a:moveTo>
                  <a:lnTo>
                    <a:pt x="0" y="157004"/>
                  </a:lnTo>
                  <a:lnTo>
                    <a:pt x="157004" y="0"/>
                  </a:lnTo>
                  <a:lnTo>
                    <a:pt x="831366" y="0"/>
                  </a:lnTo>
                  <a:lnTo>
                    <a:pt x="674361" y="15700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237505" y="939334"/>
              <a:ext cx="831850" cy="628015"/>
            </a:xfrm>
            <a:custGeom>
              <a:avLst/>
              <a:gdLst/>
              <a:ahLst/>
              <a:cxnLst/>
              <a:rect l="l" t="t" r="r" b="b"/>
              <a:pathLst>
                <a:path w="831850" h="628015">
                  <a:moveTo>
                    <a:pt x="0" y="157004"/>
                  </a:moveTo>
                  <a:lnTo>
                    <a:pt x="157004" y="0"/>
                  </a:lnTo>
                  <a:lnTo>
                    <a:pt x="831366" y="0"/>
                  </a:lnTo>
                  <a:lnTo>
                    <a:pt x="831366" y="471013"/>
                  </a:lnTo>
                  <a:lnTo>
                    <a:pt x="674361" y="628017"/>
                  </a:lnTo>
                  <a:lnTo>
                    <a:pt x="0" y="628017"/>
                  </a:lnTo>
                  <a:lnTo>
                    <a:pt x="0" y="157004"/>
                  </a:lnTo>
                  <a:close/>
                </a:path>
                <a:path w="831850" h="628015">
                  <a:moveTo>
                    <a:pt x="0" y="157004"/>
                  </a:moveTo>
                  <a:lnTo>
                    <a:pt x="674361" y="157004"/>
                  </a:lnTo>
                  <a:lnTo>
                    <a:pt x="831366" y="0"/>
                  </a:lnTo>
                </a:path>
                <a:path w="831850" h="628015">
                  <a:moveTo>
                    <a:pt x="674361" y="157004"/>
                  </a:moveTo>
                  <a:lnTo>
                    <a:pt x="674361" y="62801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2167469" y="1198689"/>
            <a:ext cx="500380" cy="109855"/>
            <a:chOff x="2167469" y="1198689"/>
            <a:chExt cx="500380" cy="109855"/>
          </a:xfrm>
        </p:grpSpPr>
        <p:sp>
          <p:nvSpPr>
            <p:cNvPr id="85" name="object 85"/>
            <p:cNvSpPr/>
            <p:nvPr/>
          </p:nvSpPr>
          <p:spPr>
            <a:xfrm>
              <a:off x="2167469" y="1253343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37198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6750" y="1198689"/>
              <a:ext cx="140667" cy="109307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3850128" y="1198688"/>
            <a:ext cx="500380" cy="109855"/>
            <a:chOff x="3850128" y="1198688"/>
            <a:chExt cx="500380" cy="109855"/>
          </a:xfrm>
        </p:grpSpPr>
        <p:sp>
          <p:nvSpPr>
            <p:cNvPr id="88" name="object 88"/>
            <p:cNvSpPr/>
            <p:nvPr/>
          </p:nvSpPr>
          <p:spPr>
            <a:xfrm>
              <a:off x="3850128" y="1253342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371980" y="0"/>
                  </a:lnTo>
                </a:path>
              </a:pathLst>
            </a:custGeom>
            <a:ln w="253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9409" y="1198688"/>
              <a:ext cx="140667" cy="109307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5566550" y="1195476"/>
            <a:ext cx="500380" cy="109855"/>
            <a:chOff x="5566550" y="1195476"/>
            <a:chExt cx="500380" cy="109855"/>
          </a:xfrm>
        </p:grpSpPr>
        <p:sp>
          <p:nvSpPr>
            <p:cNvPr id="91" name="object 91"/>
            <p:cNvSpPr/>
            <p:nvPr/>
          </p:nvSpPr>
          <p:spPr>
            <a:xfrm>
              <a:off x="5566550" y="1250130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37198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5830" y="1195476"/>
              <a:ext cx="140667" cy="109307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300725" y="2049309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00723" y="3022591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00724" y="1093261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461545" y="320566"/>
            <a:ext cx="12426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Entire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network </a:t>
            </a:r>
            <a:r>
              <a:rPr sz="1500" dirty="0">
                <a:latin typeface="Arial"/>
                <a:cs typeface="Arial"/>
              </a:rPr>
              <a:t>uses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2D </a:t>
            </a:r>
            <a:r>
              <a:rPr sz="1500" dirty="0">
                <a:latin typeface="Arial"/>
                <a:cs typeface="Arial"/>
              </a:rPr>
              <a:t>feature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maps: </a:t>
            </a:r>
            <a:r>
              <a:rPr sz="1500" dirty="0">
                <a:latin typeface="Arial"/>
                <a:cs typeface="Arial"/>
              </a:rPr>
              <a:t>C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411628" y="1481351"/>
            <a:ext cx="134747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922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Each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depends </a:t>
            </a:r>
            <a:r>
              <a:rPr sz="1500" dirty="0">
                <a:latin typeface="Arial"/>
                <a:cs typeface="Arial"/>
              </a:rPr>
              <a:t>on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two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inputs:</a:t>
            </a:r>
            <a:endParaRPr sz="1500">
              <a:latin typeface="Arial"/>
              <a:cs typeface="Arial"/>
            </a:endParaRPr>
          </a:p>
          <a:p>
            <a:pPr marL="12700" marR="67310" indent="209550">
              <a:lnSpc>
                <a:spcPct val="100000"/>
              </a:lnSpc>
              <a:buAutoNum type="arabicPeriod"/>
              <a:tabLst>
                <a:tab pos="222250" algn="l"/>
              </a:tabLst>
            </a:pPr>
            <a:r>
              <a:rPr sz="1500" b="1" dirty="0">
                <a:solidFill>
                  <a:srgbClr val="963334"/>
                </a:solidFill>
                <a:latin typeface="Arial"/>
                <a:cs typeface="Arial"/>
              </a:rPr>
              <a:t>Same</a:t>
            </a:r>
            <a:r>
              <a:rPr sz="1500" b="1" spc="-6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963334"/>
                </a:solidFill>
                <a:latin typeface="Arial"/>
                <a:cs typeface="Arial"/>
              </a:rPr>
              <a:t>layer, previous timestep</a:t>
            </a:r>
            <a:endParaRPr sz="1500">
              <a:latin typeface="Arial"/>
              <a:cs typeface="Arial"/>
            </a:endParaRPr>
          </a:p>
          <a:p>
            <a:pPr marL="12700" marR="5080" indent="209550">
              <a:lnSpc>
                <a:spcPct val="100000"/>
              </a:lnSpc>
              <a:buAutoNum type="arabicPeriod"/>
              <a:tabLst>
                <a:tab pos="222250" algn="l"/>
              </a:tabLst>
            </a:pP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Prev</a:t>
            </a:r>
            <a:r>
              <a:rPr sz="15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C00000"/>
                </a:solidFill>
                <a:latin typeface="Arial"/>
                <a:cs typeface="Arial"/>
              </a:rPr>
              <a:t>layer, </a:t>
            </a: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same</a:t>
            </a:r>
            <a:r>
              <a:rPr sz="15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C00000"/>
                </a:solidFill>
                <a:latin typeface="Arial"/>
                <a:cs typeface="Arial"/>
              </a:rPr>
              <a:t>timestep</a:t>
            </a:r>
            <a:endParaRPr sz="15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339115" y="3276353"/>
            <a:ext cx="1799589" cy="115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Use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different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weights </a:t>
            </a:r>
            <a:r>
              <a:rPr sz="1500" dirty="0">
                <a:latin typeface="Arial"/>
                <a:cs typeface="Arial"/>
              </a:rPr>
              <a:t>at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each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layer,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share </a:t>
            </a:r>
            <a:r>
              <a:rPr sz="1500" dirty="0">
                <a:latin typeface="Arial"/>
                <a:cs typeface="Arial"/>
              </a:rPr>
              <a:t>weights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across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time</a:t>
            </a:r>
            <a:endParaRPr sz="1500">
              <a:latin typeface="Arial"/>
              <a:cs typeface="Arial"/>
            </a:endParaRPr>
          </a:p>
          <a:p>
            <a:pPr marL="237490" marR="172085">
              <a:lnSpc>
                <a:spcPct val="103800"/>
              </a:lnSpc>
              <a:spcBef>
                <a:spcPts val="1080"/>
              </a:spcBef>
            </a:pPr>
            <a:r>
              <a:rPr sz="650" dirty="0">
                <a:latin typeface="Arial"/>
                <a:cs typeface="Arial"/>
              </a:rPr>
              <a:t>Ballas</a:t>
            </a:r>
            <a:r>
              <a:rPr sz="650" spc="3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et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al,</a:t>
            </a:r>
            <a:r>
              <a:rPr sz="650" spc="3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“Delving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Deeper</a:t>
            </a:r>
            <a:r>
              <a:rPr sz="650" spc="35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into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Convolutional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Networks</a:t>
            </a:r>
            <a:r>
              <a:rPr sz="650" spc="6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for</a:t>
            </a:r>
            <a:r>
              <a:rPr sz="650" spc="65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Learning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Video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Representations”,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ICLR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2016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8305" y="1850282"/>
            <a:ext cx="2134235" cy="1618615"/>
            <a:chOff x="1108305" y="1850282"/>
            <a:chExt cx="2134235" cy="1618615"/>
          </a:xfrm>
        </p:grpSpPr>
        <p:sp>
          <p:nvSpPr>
            <p:cNvPr id="3" name="object 3"/>
            <p:cNvSpPr/>
            <p:nvPr/>
          </p:nvSpPr>
          <p:spPr>
            <a:xfrm>
              <a:off x="2831578" y="1862982"/>
              <a:ext cx="398780" cy="1593215"/>
            </a:xfrm>
            <a:custGeom>
              <a:avLst/>
              <a:gdLst/>
              <a:ahLst/>
              <a:cxnLst/>
              <a:rect l="l" t="t" r="r" b="b"/>
              <a:pathLst>
                <a:path w="398780" h="1593214">
                  <a:moveTo>
                    <a:pt x="0" y="1593017"/>
                  </a:moveTo>
                  <a:lnTo>
                    <a:pt x="0" y="398254"/>
                  </a:lnTo>
                  <a:lnTo>
                    <a:pt x="398254" y="0"/>
                  </a:lnTo>
                  <a:lnTo>
                    <a:pt x="398254" y="1194763"/>
                  </a:lnTo>
                  <a:lnTo>
                    <a:pt x="0" y="1593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1005" y="1862982"/>
              <a:ext cx="2108835" cy="398780"/>
            </a:xfrm>
            <a:custGeom>
              <a:avLst/>
              <a:gdLst/>
              <a:ahLst/>
              <a:cxnLst/>
              <a:rect l="l" t="t" r="r" b="b"/>
              <a:pathLst>
                <a:path w="2108835" h="398780">
                  <a:moveTo>
                    <a:pt x="1710573" y="398254"/>
                  </a:moveTo>
                  <a:lnTo>
                    <a:pt x="0" y="398254"/>
                  </a:lnTo>
                  <a:lnTo>
                    <a:pt x="398254" y="0"/>
                  </a:lnTo>
                  <a:lnTo>
                    <a:pt x="2108827" y="0"/>
                  </a:lnTo>
                  <a:lnTo>
                    <a:pt x="1710573" y="39825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1005" y="1862982"/>
              <a:ext cx="2108835" cy="1593215"/>
            </a:xfrm>
            <a:custGeom>
              <a:avLst/>
              <a:gdLst/>
              <a:ahLst/>
              <a:cxnLst/>
              <a:rect l="l" t="t" r="r" b="b"/>
              <a:pathLst>
                <a:path w="2108835" h="1593214">
                  <a:moveTo>
                    <a:pt x="0" y="398254"/>
                  </a:moveTo>
                  <a:lnTo>
                    <a:pt x="398254" y="0"/>
                  </a:lnTo>
                  <a:lnTo>
                    <a:pt x="2108827" y="0"/>
                  </a:lnTo>
                  <a:lnTo>
                    <a:pt x="2108827" y="1194763"/>
                  </a:lnTo>
                  <a:lnTo>
                    <a:pt x="1710573" y="1593017"/>
                  </a:lnTo>
                  <a:lnTo>
                    <a:pt x="0" y="1593017"/>
                  </a:lnTo>
                  <a:lnTo>
                    <a:pt x="0" y="398254"/>
                  </a:lnTo>
                  <a:close/>
                </a:path>
                <a:path w="2108835" h="1593214">
                  <a:moveTo>
                    <a:pt x="0" y="398254"/>
                  </a:moveTo>
                  <a:lnTo>
                    <a:pt x="1710573" y="398254"/>
                  </a:lnTo>
                  <a:lnTo>
                    <a:pt x="2108827" y="0"/>
                  </a:lnTo>
                </a:path>
                <a:path w="2108835" h="1593214">
                  <a:moveTo>
                    <a:pt x="1710573" y="398254"/>
                  </a:moveTo>
                  <a:lnTo>
                    <a:pt x="1710573" y="159301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97917" y="1850282"/>
            <a:ext cx="2134235" cy="1618615"/>
            <a:chOff x="5397917" y="1850282"/>
            <a:chExt cx="2134235" cy="1618615"/>
          </a:xfrm>
        </p:grpSpPr>
        <p:sp>
          <p:nvSpPr>
            <p:cNvPr id="7" name="object 7"/>
            <p:cNvSpPr/>
            <p:nvPr/>
          </p:nvSpPr>
          <p:spPr>
            <a:xfrm>
              <a:off x="7121191" y="1862982"/>
              <a:ext cx="398780" cy="1593215"/>
            </a:xfrm>
            <a:custGeom>
              <a:avLst/>
              <a:gdLst/>
              <a:ahLst/>
              <a:cxnLst/>
              <a:rect l="l" t="t" r="r" b="b"/>
              <a:pathLst>
                <a:path w="398779" h="1593214">
                  <a:moveTo>
                    <a:pt x="0" y="1593017"/>
                  </a:moveTo>
                  <a:lnTo>
                    <a:pt x="0" y="398254"/>
                  </a:lnTo>
                  <a:lnTo>
                    <a:pt x="398254" y="0"/>
                  </a:lnTo>
                  <a:lnTo>
                    <a:pt x="398254" y="1194763"/>
                  </a:lnTo>
                  <a:lnTo>
                    <a:pt x="0" y="1593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10617" y="1862982"/>
              <a:ext cx="2108835" cy="398780"/>
            </a:xfrm>
            <a:custGeom>
              <a:avLst/>
              <a:gdLst/>
              <a:ahLst/>
              <a:cxnLst/>
              <a:rect l="l" t="t" r="r" b="b"/>
              <a:pathLst>
                <a:path w="2108834" h="398780">
                  <a:moveTo>
                    <a:pt x="1710573" y="398254"/>
                  </a:moveTo>
                  <a:lnTo>
                    <a:pt x="0" y="398254"/>
                  </a:lnTo>
                  <a:lnTo>
                    <a:pt x="398254" y="0"/>
                  </a:lnTo>
                  <a:lnTo>
                    <a:pt x="2108827" y="0"/>
                  </a:lnTo>
                  <a:lnTo>
                    <a:pt x="1710573" y="39825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10617" y="1862982"/>
              <a:ext cx="2108835" cy="1593215"/>
            </a:xfrm>
            <a:custGeom>
              <a:avLst/>
              <a:gdLst/>
              <a:ahLst/>
              <a:cxnLst/>
              <a:rect l="l" t="t" r="r" b="b"/>
              <a:pathLst>
                <a:path w="2108834" h="1593214">
                  <a:moveTo>
                    <a:pt x="0" y="398254"/>
                  </a:moveTo>
                  <a:lnTo>
                    <a:pt x="398254" y="0"/>
                  </a:lnTo>
                  <a:lnTo>
                    <a:pt x="2108827" y="0"/>
                  </a:lnTo>
                  <a:lnTo>
                    <a:pt x="2108827" y="1194763"/>
                  </a:lnTo>
                  <a:lnTo>
                    <a:pt x="1710573" y="1593017"/>
                  </a:lnTo>
                  <a:lnTo>
                    <a:pt x="0" y="1593017"/>
                  </a:lnTo>
                  <a:lnTo>
                    <a:pt x="0" y="398254"/>
                  </a:lnTo>
                  <a:close/>
                </a:path>
                <a:path w="2108834" h="1593214">
                  <a:moveTo>
                    <a:pt x="0" y="398254"/>
                  </a:moveTo>
                  <a:lnTo>
                    <a:pt x="1710573" y="398254"/>
                  </a:lnTo>
                  <a:lnTo>
                    <a:pt x="2108827" y="0"/>
                  </a:lnTo>
                </a:path>
                <a:path w="2108834" h="1593214">
                  <a:moveTo>
                    <a:pt x="1710573" y="398254"/>
                  </a:moveTo>
                  <a:lnTo>
                    <a:pt x="1710573" y="159301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665861" y="2604837"/>
            <a:ext cx="1306195" cy="109855"/>
            <a:chOff x="3665861" y="2604837"/>
            <a:chExt cx="1306195" cy="109855"/>
          </a:xfrm>
        </p:grpSpPr>
        <p:sp>
          <p:nvSpPr>
            <p:cNvPr id="11" name="object 11"/>
            <p:cNvSpPr/>
            <p:nvPr/>
          </p:nvSpPr>
          <p:spPr>
            <a:xfrm>
              <a:off x="3665861" y="2659491"/>
              <a:ext cx="1177925" cy="0"/>
            </a:xfrm>
            <a:custGeom>
              <a:avLst/>
              <a:gdLst/>
              <a:ahLst/>
              <a:cxnLst/>
              <a:rect l="l" t="t" r="r" b="b"/>
              <a:pathLst>
                <a:path w="1177925">
                  <a:moveTo>
                    <a:pt x="0" y="1"/>
                  </a:moveTo>
                  <a:lnTo>
                    <a:pt x="117773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897" y="2604837"/>
              <a:ext cx="140667" cy="10930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31992" y="3526256"/>
            <a:ext cx="1484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Input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features: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32698" y="3526256"/>
            <a:ext cx="1661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54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Output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features: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091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Recurrent</a:t>
            </a:r>
            <a:r>
              <a:rPr sz="3200" b="0" spc="-6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Convolutional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Network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Normal</a:t>
            </a:r>
            <a:r>
              <a:rPr spc="-20" dirty="0"/>
              <a:t> </a:t>
            </a:r>
            <a:r>
              <a:rPr dirty="0"/>
              <a:t>2D</a:t>
            </a:r>
            <a:r>
              <a:rPr spc="-20" dirty="0"/>
              <a:t> CNN:</a:t>
            </a:r>
          </a:p>
          <a:p>
            <a:pPr>
              <a:lnSpc>
                <a:spcPct val="100000"/>
              </a:lnSpc>
              <a:spcBef>
                <a:spcPts val="2310"/>
              </a:spcBef>
            </a:pPr>
            <a:endParaRPr spc="-20" dirty="0"/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800" dirty="0"/>
              <a:t>2D</a:t>
            </a:r>
            <a:r>
              <a:rPr sz="1800" spc="-10" dirty="0"/>
              <a:t> </a:t>
            </a:r>
            <a:r>
              <a:rPr sz="1800" spc="-20" dirty="0"/>
              <a:t>Conv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367" y="77960"/>
            <a:ext cx="601662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Recurrent</a:t>
            </a:r>
            <a:r>
              <a:rPr sz="3200" b="0" spc="-6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Convolutional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Network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86959" y="1850282"/>
            <a:ext cx="2134235" cy="1618615"/>
            <a:chOff x="6086959" y="1850282"/>
            <a:chExt cx="2134235" cy="1618615"/>
          </a:xfrm>
        </p:grpSpPr>
        <p:sp>
          <p:nvSpPr>
            <p:cNvPr id="4" name="object 4"/>
            <p:cNvSpPr/>
            <p:nvPr/>
          </p:nvSpPr>
          <p:spPr>
            <a:xfrm>
              <a:off x="7810233" y="1862982"/>
              <a:ext cx="398780" cy="1593215"/>
            </a:xfrm>
            <a:custGeom>
              <a:avLst/>
              <a:gdLst/>
              <a:ahLst/>
              <a:cxnLst/>
              <a:rect l="l" t="t" r="r" b="b"/>
              <a:pathLst>
                <a:path w="398779" h="1593214">
                  <a:moveTo>
                    <a:pt x="0" y="1593017"/>
                  </a:moveTo>
                  <a:lnTo>
                    <a:pt x="0" y="398254"/>
                  </a:lnTo>
                  <a:lnTo>
                    <a:pt x="398254" y="0"/>
                  </a:lnTo>
                  <a:lnTo>
                    <a:pt x="398254" y="1194763"/>
                  </a:lnTo>
                  <a:lnTo>
                    <a:pt x="0" y="1593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9659" y="1862982"/>
              <a:ext cx="2108835" cy="398780"/>
            </a:xfrm>
            <a:custGeom>
              <a:avLst/>
              <a:gdLst/>
              <a:ahLst/>
              <a:cxnLst/>
              <a:rect l="l" t="t" r="r" b="b"/>
              <a:pathLst>
                <a:path w="2108834" h="398780">
                  <a:moveTo>
                    <a:pt x="1710573" y="398254"/>
                  </a:moveTo>
                  <a:lnTo>
                    <a:pt x="0" y="398254"/>
                  </a:lnTo>
                  <a:lnTo>
                    <a:pt x="398254" y="0"/>
                  </a:lnTo>
                  <a:lnTo>
                    <a:pt x="2108828" y="0"/>
                  </a:lnTo>
                  <a:lnTo>
                    <a:pt x="1710573" y="39825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9659" y="1862982"/>
              <a:ext cx="2108835" cy="1593215"/>
            </a:xfrm>
            <a:custGeom>
              <a:avLst/>
              <a:gdLst/>
              <a:ahLst/>
              <a:cxnLst/>
              <a:rect l="l" t="t" r="r" b="b"/>
              <a:pathLst>
                <a:path w="2108834" h="1593214">
                  <a:moveTo>
                    <a:pt x="0" y="398254"/>
                  </a:moveTo>
                  <a:lnTo>
                    <a:pt x="398254" y="0"/>
                  </a:lnTo>
                  <a:lnTo>
                    <a:pt x="2108828" y="0"/>
                  </a:lnTo>
                  <a:lnTo>
                    <a:pt x="2108828" y="1194763"/>
                  </a:lnTo>
                  <a:lnTo>
                    <a:pt x="1710573" y="1593017"/>
                  </a:lnTo>
                  <a:lnTo>
                    <a:pt x="0" y="1593017"/>
                  </a:lnTo>
                  <a:lnTo>
                    <a:pt x="0" y="398254"/>
                  </a:lnTo>
                  <a:close/>
                </a:path>
                <a:path w="2108834" h="1593214">
                  <a:moveTo>
                    <a:pt x="0" y="398254"/>
                  </a:moveTo>
                  <a:lnTo>
                    <a:pt x="1710573" y="398254"/>
                  </a:lnTo>
                  <a:lnTo>
                    <a:pt x="2108828" y="0"/>
                  </a:lnTo>
                </a:path>
                <a:path w="2108834" h="1593214">
                  <a:moveTo>
                    <a:pt x="1710573" y="398254"/>
                  </a:moveTo>
                  <a:lnTo>
                    <a:pt x="1710573" y="159301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5946" y="560038"/>
            <a:ext cx="2473781" cy="11666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78972" y="212971"/>
            <a:ext cx="268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Recall: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7998" y="2565885"/>
            <a:ext cx="1291590" cy="58801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9060" marR="91440" indent="8890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latin typeface="Arial"/>
                <a:cs typeface="Arial"/>
              </a:rPr>
              <a:t>RNN-</a:t>
            </a:r>
            <a:r>
              <a:rPr sz="1800" spc="-20" dirty="0">
                <a:latin typeface="Arial"/>
                <a:cs typeface="Arial"/>
              </a:rPr>
              <a:t>like </a:t>
            </a:r>
            <a:r>
              <a:rPr sz="1800" spc="-10" dirty="0">
                <a:latin typeface="Arial"/>
                <a:cs typeface="Arial"/>
              </a:rPr>
              <a:t>recurrence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4904" y="855412"/>
            <a:ext cx="4161154" cy="1673860"/>
            <a:chOff x="454904" y="855412"/>
            <a:chExt cx="4161154" cy="1673860"/>
          </a:xfrm>
        </p:grpSpPr>
        <p:sp>
          <p:nvSpPr>
            <p:cNvPr id="11" name="object 11"/>
            <p:cNvSpPr/>
            <p:nvPr/>
          </p:nvSpPr>
          <p:spPr>
            <a:xfrm>
              <a:off x="1983083" y="1297412"/>
              <a:ext cx="2550795" cy="1040130"/>
            </a:xfrm>
            <a:custGeom>
              <a:avLst/>
              <a:gdLst/>
              <a:ahLst/>
              <a:cxnLst/>
              <a:rect l="l" t="t" r="r" b="b"/>
              <a:pathLst>
                <a:path w="2550795" h="1040130">
                  <a:moveTo>
                    <a:pt x="0" y="0"/>
                  </a:moveTo>
                  <a:lnTo>
                    <a:pt x="2550599" y="0"/>
                  </a:lnTo>
                  <a:lnTo>
                    <a:pt x="2550599" y="10397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1702" y="2318161"/>
              <a:ext cx="163961" cy="2110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96884" y="868112"/>
              <a:ext cx="286385" cy="1144905"/>
            </a:xfrm>
            <a:custGeom>
              <a:avLst/>
              <a:gdLst/>
              <a:ahLst/>
              <a:cxnLst/>
              <a:rect l="l" t="t" r="r" b="b"/>
              <a:pathLst>
                <a:path w="286385" h="1144905">
                  <a:moveTo>
                    <a:pt x="0" y="11447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286199" y="858599"/>
                  </a:lnTo>
                  <a:lnTo>
                    <a:pt x="0" y="11447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7604" y="868112"/>
              <a:ext cx="1515745" cy="286385"/>
            </a:xfrm>
            <a:custGeom>
              <a:avLst/>
              <a:gdLst/>
              <a:ahLst/>
              <a:cxnLst/>
              <a:rect l="l" t="t" r="r" b="b"/>
              <a:pathLst>
                <a:path w="1515745" h="286384">
                  <a:moveTo>
                    <a:pt x="1229278" y="2861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1515478" y="0"/>
                  </a:lnTo>
                  <a:lnTo>
                    <a:pt x="1229278" y="28619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7604" y="868112"/>
              <a:ext cx="1515745" cy="1144905"/>
            </a:xfrm>
            <a:custGeom>
              <a:avLst/>
              <a:gdLst/>
              <a:ahLst/>
              <a:cxnLst/>
              <a:rect l="l" t="t" r="r" b="b"/>
              <a:pathLst>
                <a:path w="1515745" h="1144905">
                  <a:moveTo>
                    <a:pt x="0" y="286199"/>
                  </a:moveTo>
                  <a:lnTo>
                    <a:pt x="286199" y="0"/>
                  </a:lnTo>
                  <a:lnTo>
                    <a:pt x="1515478" y="0"/>
                  </a:lnTo>
                  <a:lnTo>
                    <a:pt x="1515478" y="858599"/>
                  </a:lnTo>
                  <a:lnTo>
                    <a:pt x="1229278" y="1144799"/>
                  </a:lnTo>
                  <a:lnTo>
                    <a:pt x="0" y="1144799"/>
                  </a:lnTo>
                  <a:lnTo>
                    <a:pt x="0" y="286199"/>
                  </a:lnTo>
                  <a:close/>
                </a:path>
                <a:path w="1515745" h="1144905">
                  <a:moveTo>
                    <a:pt x="0" y="286199"/>
                  </a:moveTo>
                  <a:lnTo>
                    <a:pt x="1229278" y="286199"/>
                  </a:lnTo>
                  <a:lnTo>
                    <a:pt x="1515478" y="0"/>
                  </a:lnTo>
                </a:path>
                <a:path w="1515745" h="1144905">
                  <a:moveTo>
                    <a:pt x="1229278" y="286199"/>
                  </a:moveTo>
                  <a:lnTo>
                    <a:pt x="1229278" y="114479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54906" y="2777619"/>
            <a:ext cx="3396615" cy="1263650"/>
            <a:chOff x="454906" y="2777619"/>
            <a:chExt cx="3396615" cy="1263650"/>
          </a:xfrm>
        </p:grpSpPr>
        <p:sp>
          <p:nvSpPr>
            <p:cNvPr id="17" name="object 17"/>
            <p:cNvSpPr/>
            <p:nvPr/>
          </p:nvSpPr>
          <p:spPr>
            <a:xfrm>
              <a:off x="1983085" y="2859600"/>
              <a:ext cx="1676400" cy="453390"/>
            </a:xfrm>
            <a:custGeom>
              <a:avLst/>
              <a:gdLst/>
              <a:ahLst/>
              <a:cxnLst/>
              <a:rect l="l" t="t" r="r" b="b"/>
              <a:pathLst>
                <a:path w="1676400" h="453389">
                  <a:moveTo>
                    <a:pt x="0" y="453299"/>
                  </a:moveTo>
                  <a:lnTo>
                    <a:pt x="952461" y="453299"/>
                  </a:lnTo>
                  <a:lnTo>
                    <a:pt x="952461" y="0"/>
                  </a:lnTo>
                  <a:lnTo>
                    <a:pt x="16763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0435" y="2777619"/>
              <a:ext cx="211001" cy="16396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96885" y="2883600"/>
              <a:ext cx="286385" cy="1144905"/>
            </a:xfrm>
            <a:custGeom>
              <a:avLst/>
              <a:gdLst/>
              <a:ahLst/>
              <a:cxnLst/>
              <a:rect l="l" t="t" r="r" b="b"/>
              <a:pathLst>
                <a:path w="286385" h="1144904">
                  <a:moveTo>
                    <a:pt x="0" y="11447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286199" y="858599"/>
                  </a:lnTo>
                  <a:lnTo>
                    <a:pt x="0" y="11447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7606" y="2883600"/>
              <a:ext cx="1515745" cy="286385"/>
            </a:xfrm>
            <a:custGeom>
              <a:avLst/>
              <a:gdLst/>
              <a:ahLst/>
              <a:cxnLst/>
              <a:rect l="l" t="t" r="r" b="b"/>
              <a:pathLst>
                <a:path w="1515745" h="286385">
                  <a:moveTo>
                    <a:pt x="1229278" y="2861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1515478" y="0"/>
                  </a:lnTo>
                  <a:lnTo>
                    <a:pt x="1229278" y="28619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7606" y="2883600"/>
              <a:ext cx="1515745" cy="1144905"/>
            </a:xfrm>
            <a:custGeom>
              <a:avLst/>
              <a:gdLst/>
              <a:ahLst/>
              <a:cxnLst/>
              <a:rect l="l" t="t" r="r" b="b"/>
              <a:pathLst>
                <a:path w="1515745" h="1144904">
                  <a:moveTo>
                    <a:pt x="0" y="286199"/>
                  </a:moveTo>
                  <a:lnTo>
                    <a:pt x="286199" y="0"/>
                  </a:lnTo>
                  <a:lnTo>
                    <a:pt x="1515478" y="0"/>
                  </a:lnTo>
                  <a:lnTo>
                    <a:pt x="1515478" y="858599"/>
                  </a:lnTo>
                  <a:lnTo>
                    <a:pt x="1229278" y="1144799"/>
                  </a:lnTo>
                  <a:lnTo>
                    <a:pt x="0" y="1144799"/>
                  </a:lnTo>
                  <a:lnTo>
                    <a:pt x="0" y="286199"/>
                  </a:lnTo>
                  <a:close/>
                </a:path>
                <a:path w="1515745" h="1144904">
                  <a:moveTo>
                    <a:pt x="0" y="286199"/>
                  </a:moveTo>
                  <a:lnTo>
                    <a:pt x="1229278" y="286199"/>
                  </a:lnTo>
                  <a:lnTo>
                    <a:pt x="1515478" y="0"/>
                  </a:lnTo>
                </a:path>
                <a:path w="1515745" h="1144904">
                  <a:moveTo>
                    <a:pt x="1229278" y="286199"/>
                  </a:moveTo>
                  <a:lnTo>
                    <a:pt x="1229278" y="114479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160221" y="2776561"/>
            <a:ext cx="902969" cy="164465"/>
            <a:chOff x="5160221" y="2776561"/>
            <a:chExt cx="902969" cy="164465"/>
          </a:xfrm>
        </p:grpSpPr>
        <p:sp>
          <p:nvSpPr>
            <p:cNvPr id="23" name="object 23"/>
            <p:cNvSpPr/>
            <p:nvPr/>
          </p:nvSpPr>
          <p:spPr>
            <a:xfrm>
              <a:off x="5179271" y="2858542"/>
              <a:ext cx="692150" cy="1270"/>
            </a:xfrm>
            <a:custGeom>
              <a:avLst/>
              <a:gdLst/>
              <a:ahLst/>
              <a:cxnLst/>
              <a:rect l="l" t="t" r="r" b="b"/>
              <a:pathLst>
                <a:path w="692150" h="1269">
                  <a:moveTo>
                    <a:pt x="0" y="1199"/>
                  </a:moveTo>
                  <a:lnTo>
                    <a:pt x="460190" y="1199"/>
                  </a:lnTo>
                  <a:lnTo>
                    <a:pt x="460190" y="0"/>
                  </a:lnTo>
                  <a:lnTo>
                    <a:pt x="6917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2021" y="2776561"/>
              <a:ext cx="211001" cy="16396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09775" y="2058615"/>
            <a:ext cx="18884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6405" marR="5080" indent="-43434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Features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from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layer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L, </a:t>
            </a:r>
            <a:r>
              <a:rPr sz="1500" dirty="0">
                <a:latin typeface="Arial"/>
                <a:cs typeface="Arial"/>
              </a:rPr>
              <a:t>timestep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t-</a:t>
            </a:r>
            <a:r>
              <a:rPr sz="1500" spc="-50" dirty="0"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45669" y="3574910"/>
            <a:ext cx="1816735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5080" indent="-273685">
              <a:lnSpc>
                <a:spcPts val="2160"/>
              </a:lnSpc>
            </a:pPr>
            <a:r>
              <a:rPr sz="1800" dirty="0">
                <a:latin typeface="Arial"/>
                <a:cs typeface="Arial"/>
              </a:rPr>
              <a:t>Features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layer </a:t>
            </a:r>
            <a:r>
              <a:rPr sz="1800" dirty="0">
                <a:latin typeface="Arial"/>
                <a:cs typeface="Arial"/>
              </a:rPr>
              <a:t>L,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timestep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026" y="4109024"/>
            <a:ext cx="4051935" cy="9582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619760" marR="1995170" indent="-222885">
              <a:lnSpc>
                <a:spcPts val="1800"/>
              </a:lnSpc>
              <a:spcBef>
                <a:spcPts val="15"/>
              </a:spcBef>
            </a:pPr>
            <a:r>
              <a:rPr sz="1500" dirty="0">
                <a:latin typeface="Arial"/>
                <a:cs typeface="Arial"/>
              </a:rPr>
              <a:t>Features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from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layer </a:t>
            </a:r>
            <a:r>
              <a:rPr sz="1500" spc="-20" dirty="0">
                <a:latin typeface="Arial"/>
                <a:cs typeface="Arial"/>
              </a:rPr>
              <a:t>L-</a:t>
            </a:r>
            <a:r>
              <a:rPr sz="1500" dirty="0">
                <a:latin typeface="Arial"/>
                <a:cs typeface="Arial"/>
              </a:rPr>
              <a:t>1,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timestep</a:t>
            </a:r>
            <a:r>
              <a:rPr sz="1500" spc="-50" dirty="0">
                <a:latin typeface="Arial"/>
                <a:cs typeface="Arial"/>
              </a:rPr>
              <a:t> 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650" dirty="0">
                <a:latin typeface="Arial"/>
                <a:cs typeface="Arial"/>
              </a:rPr>
              <a:t>Ballas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et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al,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“Delving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Deeper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into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Convolutional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Networks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for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Learning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Video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Representations”,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ICLR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2016</a:t>
            </a:r>
            <a:endParaRPr sz="65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9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4906" y="2870899"/>
            <a:ext cx="1541145" cy="1170305"/>
            <a:chOff x="454906" y="2870899"/>
            <a:chExt cx="1541145" cy="1170305"/>
          </a:xfrm>
        </p:grpSpPr>
        <p:sp>
          <p:nvSpPr>
            <p:cNvPr id="3" name="object 3"/>
            <p:cNvSpPr/>
            <p:nvPr/>
          </p:nvSpPr>
          <p:spPr>
            <a:xfrm>
              <a:off x="1696885" y="2883599"/>
              <a:ext cx="286385" cy="1144905"/>
            </a:xfrm>
            <a:custGeom>
              <a:avLst/>
              <a:gdLst/>
              <a:ahLst/>
              <a:cxnLst/>
              <a:rect l="l" t="t" r="r" b="b"/>
              <a:pathLst>
                <a:path w="286385" h="1144904">
                  <a:moveTo>
                    <a:pt x="0" y="11447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286199" y="858599"/>
                  </a:lnTo>
                  <a:lnTo>
                    <a:pt x="0" y="11447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7606" y="2883599"/>
              <a:ext cx="1515745" cy="286385"/>
            </a:xfrm>
            <a:custGeom>
              <a:avLst/>
              <a:gdLst/>
              <a:ahLst/>
              <a:cxnLst/>
              <a:rect l="l" t="t" r="r" b="b"/>
              <a:pathLst>
                <a:path w="1515745" h="286385">
                  <a:moveTo>
                    <a:pt x="1229278" y="2861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1515478" y="0"/>
                  </a:lnTo>
                  <a:lnTo>
                    <a:pt x="1229278" y="28619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7606" y="2883599"/>
              <a:ext cx="1515745" cy="1144905"/>
            </a:xfrm>
            <a:custGeom>
              <a:avLst/>
              <a:gdLst/>
              <a:ahLst/>
              <a:cxnLst/>
              <a:rect l="l" t="t" r="r" b="b"/>
              <a:pathLst>
                <a:path w="1515745" h="1144904">
                  <a:moveTo>
                    <a:pt x="0" y="286199"/>
                  </a:moveTo>
                  <a:lnTo>
                    <a:pt x="286199" y="0"/>
                  </a:lnTo>
                  <a:lnTo>
                    <a:pt x="1515478" y="0"/>
                  </a:lnTo>
                  <a:lnTo>
                    <a:pt x="1515478" y="858599"/>
                  </a:lnTo>
                  <a:lnTo>
                    <a:pt x="1229278" y="1144799"/>
                  </a:lnTo>
                  <a:lnTo>
                    <a:pt x="0" y="1144799"/>
                  </a:lnTo>
                  <a:lnTo>
                    <a:pt x="0" y="286199"/>
                  </a:lnTo>
                  <a:close/>
                </a:path>
                <a:path w="1515745" h="1144904">
                  <a:moveTo>
                    <a:pt x="0" y="286199"/>
                  </a:moveTo>
                  <a:lnTo>
                    <a:pt x="1229278" y="286199"/>
                  </a:lnTo>
                  <a:lnTo>
                    <a:pt x="1515478" y="0"/>
                  </a:lnTo>
                </a:path>
                <a:path w="1515745" h="1144904">
                  <a:moveTo>
                    <a:pt x="1229278" y="286199"/>
                  </a:moveTo>
                  <a:lnTo>
                    <a:pt x="1229278" y="114479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086959" y="1850282"/>
            <a:ext cx="2134235" cy="1618615"/>
            <a:chOff x="6086959" y="1850282"/>
            <a:chExt cx="2134235" cy="1618615"/>
          </a:xfrm>
        </p:grpSpPr>
        <p:sp>
          <p:nvSpPr>
            <p:cNvPr id="7" name="object 7"/>
            <p:cNvSpPr/>
            <p:nvPr/>
          </p:nvSpPr>
          <p:spPr>
            <a:xfrm>
              <a:off x="7810233" y="1862982"/>
              <a:ext cx="398780" cy="1593215"/>
            </a:xfrm>
            <a:custGeom>
              <a:avLst/>
              <a:gdLst/>
              <a:ahLst/>
              <a:cxnLst/>
              <a:rect l="l" t="t" r="r" b="b"/>
              <a:pathLst>
                <a:path w="398779" h="1593214">
                  <a:moveTo>
                    <a:pt x="0" y="1593017"/>
                  </a:moveTo>
                  <a:lnTo>
                    <a:pt x="0" y="398254"/>
                  </a:lnTo>
                  <a:lnTo>
                    <a:pt x="398254" y="0"/>
                  </a:lnTo>
                  <a:lnTo>
                    <a:pt x="398254" y="1194763"/>
                  </a:lnTo>
                  <a:lnTo>
                    <a:pt x="0" y="159301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9659" y="1862982"/>
              <a:ext cx="2108835" cy="398780"/>
            </a:xfrm>
            <a:custGeom>
              <a:avLst/>
              <a:gdLst/>
              <a:ahLst/>
              <a:cxnLst/>
              <a:rect l="l" t="t" r="r" b="b"/>
              <a:pathLst>
                <a:path w="2108834" h="398780">
                  <a:moveTo>
                    <a:pt x="1710573" y="398254"/>
                  </a:moveTo>
                  <a:lnTo>
                    <a:pt x="0" y="398254"/>
                  </a:lnTo>
                  <a:lnTo>
                    <a:pt x="398254" y="0"/>
                  </a:lnTo>
                  <a:lnTo>
                    <a:pt x="2108828" y="0"/>
                  </a:lnTo>
                  <a:lnTo>
                    <a:pt x="1710573" y="39825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9659" y="1862982"/>
              <a:ext cx="2108835" cy="1593215"/>
            </a:xfrm>
            <a:custGeom>
              <a:avLst/>
              <a:gdLst/>
              <a:ahLst/>
              <a:cxnLst/>
              <a:rect l="l" t="t" r="r" b="b"/>
              <a:pathLst>
                <a:path w="2108834" h="1593214">
                  <a:moveTo>
                    <a:pt x="0" y="398254"/>
                  </a:moveTo>
                  <a:lnTo>
                    <a:pt x="398254" y="0"/>
                  </a:lnTo>
                  <a:lnTo>
                    <a:pt x="2108828" y="0"/>
                  </a:lnTo>
                  <a:lnTo>
                    <a:pt x="2108828" y="1194763"/>
                  </a:lnTo>
                  <a:lnTo>
                    <a:pt x="1710573" y="1593017"/>
                  </a:lnTo>
                  <a:lnTo>
                    <a:pt x="0" y="1593017"/>
                  </a:lnTo>
                  <a:lnTo>
                    <a:pt x="0" y="398254"/>
                  </a:lnTo>
                  <a:close/>
                </a:path>
                <a:path w="2108834" h="1593214">
                  <a:moveTo>
                    <a:pt x="0" y="398254"/>
                  </a:moveTo>
                  <a:lnTo>
                    <a:pt x="1710573" y="398254"/>
                  </a:lnTo>
                  <a:lnTo>
                    <a:pt x="2108828" y="0"/>
                  </a:lnTo>
                </a:path>
                <a:path w="2108834" h="1593214">
                  <a:moveTo>
                    <a:pt x="1710573" y="398254"/>
                  </a:moveTo>
                  <a:lnTo>
                    <a:pt x="1710573" y="159301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54904" y="855412"/>
            <a:ext cx="1541145" cy="1170305"/>
            <a:chOff x="454904" y="855412"/>
            <a:chExt cx="1541145" cy="1170305"/>
          </a:xfrm>
        </p:grpSpPr>
        <p:sp>
          <p:nvSpPr>
            <p:cNvPr id="11" name="object 11"/>
            <p:cNvSpPr/>
            <p:nvPr/>
          </p:nvSpPr>
          <p:spPr>
            <a:xfrm>
              <a:off x="1696884" y="868112"/>
              <a:ext cx="286385" cy="1144905"/>
            </a:xfrm>
            <a:custGeom>
              <a:avLst/>
              <a:gdLst/>
              <a:ahLst/>
              <a:cxnLst/>
              <a:rect l="l" t="t" r="r" b="b"/>
              <a:pathLst>
                <a:path w="286385" h="1144905">
                  <a:moveTo>
                    <a:pt x="0" y="11447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286199" y="858599"/>
                  </a:lnTo>
                  <a:lnTo>
                    <a:pt x="0" y="11447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604" y="868112"/>
              <a:ext cx="1515745" cy="286385"/>
            </a:xfrm>
            <a:custGeom>
              <a:avLst/>
              <a:gdLst/>
              <a:ahLst/>
              <a:cxnLst/>
              <a:rect l="l" t="t" r="r" b="b"/>
              <a:pathLst>
                <a:path w="1515745" h="286384">
                  <a:moveTo>
                    <a:pt x="1229278" y="2861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1515478" y="0"/>
                  </a:lnTo>
                  <a:lnTo>
                    <a:pt x="1229278" y="28619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604" y="868112"/>
              <a:ext cx="1515745" cy="1144905"/>
            </a:xfrm>
            <a:custGeom>
              <a:avLst/>
              <a:gdLst/>
              <a:ahLst/>
              <a:cxnLst/>
              <a:rect l="l" t="t" r="r" b="b"/>
              <a:pathLst>
                <a:path w="1515745" h="1144905">
                  <a:moveTo>
                    <a:pt x="0" y="286199"/>
                  </a:moveTo>
                  <a:lnTo>
                    <a:pt x="286199" y="0"/>
                  </a:lnTo>
                  <a:lnTo>
                    <a:pt x="1515478" y="0"/>
                  </a:lnTo>
                  <a:lnTo>
                    <a:pt x="1515478" y="858599"/>
                  </a:lnTo>
                  <a:lnTo>
                    <a:pt x="1229278" y="1144799"/>
                  </a:lnTo>
                  <a:lnTo>
                    <a:pt x="0" y="1144799"/>
                  </a:lnTo>
                  <a:lnTo>
                    <a:pt x="0" y="286199"/>
                  </a:lnTo>
                  <a:close/>
                </a:path>
                <a:path w="1515745" h="1144905">
                  <a:moveTo>
                    <a:pt x="0" y="286199"/>
                  </a:moveTo>
                  <a:lnTo>
                    <a:pt x="1229278" y="286199"/>
                  </a:lnTo>
                  <a:lnTo>
                    <a:pt x="1515478" y="0"/>
                  </a:lnTo>
                </a:path>
                <a:path w="1515745" h="1144905">
                  <a:moveTo>
                    <a:pt x="1229278" y="286199"/>
                  </a:moveTo>
                  <a:lnTo>
                    <a:pt x="1229278" y="114479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9775" y="2058615"/>
            <a:ext cx="18884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6405" marR="5080" indent="-43434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Features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from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layer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L, </a:t>
            </a:r>
            <a:r>
              <a:rPr sz="1500" dirty="0">
                <a:latin typeface="Arial"/>
                <a:cs typeface="Arial"/>
              </a:rPr>
              <a:t>timestep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t-</a:t>
            </a:r>
            <a:r>
              <a:rPr sz="1500" spc="-50" dirty="0"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5900" y="262635"/>
            <a:ext cx="2013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Recall: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Vanilla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789558" y="855412"/>
            <a:ext cx="2487295" cy="3181985"/>
            <a:chOff x="2789558" y="855412"/>
            <a:chExt cx="2487295" cy="3181985"/>
          </a:xfrm>
        </p:grpSpPr>
        <p:sp>
          <p:nvSpPr>
            <p:cNvPr id="17" name="object 17"/>
            <p:cNvSpPr/>
            <p:nvPr/>
          </p:nvSpPr>
          <p:spPr>
            <a:xfrm>
              <a:off x="4317738" y="3260645"/>
              <a:ext cx="760095" cy="48895"/>
            </a:xfrm>
            <a:custGeom>
              <a:avLst/>
              <a:gdLst/>
              <a:ahLst/>
              <a:cxnLst/>
              <a:rect l="l" t="t" r="r" b="b"/>
              <a:pathLst>
                <a:path w="760095" h="48895">
                  <a:moveTo>
                    <a:pt x="0" y="48299"/>
                  </a:moveTo>
                  <a:lnTo>
                    <a:pt x="759899" y="48299"/>
                  </a:lnTo>
                  <a:lnTo>
                    <a:pt x="7598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5656" y="3068693"/>
              <a:ext cx="163961" cy="2110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31538" y="868112"/>
              <a:ext cx="286385" cy="1144905"/>
            </a:xfrm>
            <a:custGeom>
              <a:avLst/>
              <a:gdLst/>
              <a:ahLst/>
              <a:cxnLst/>
              <a:rect l="l" t="t" r="r" b="b"/>
              <a:pathLst>
                <a:path w="286385" h="1144905">
                  <a:moveTo>
                    <a:pt x="0" y="11447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286199" y="858599"/>
                  </a:lnTo>
                  <a:lnTo>
                    <a:pt x="0" y="11447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02258" y="868112"/>
              <a:ext cx="1515745" cy="286385"/>
            </a:xfrm>
            <a:custGeom>
              <a:avLst/>
              <a:gdLst/>
              <a:ahLst/>
              <a:cxnLst/>
              <a:rect l="l" t="t" r="r" b="b"/>
              <a:pathLst>
                <a:path w="1515745" h="286384">
                  <a:moveTo>
                    <a:pt x="1229278" y="2861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1515478" y="0"/>
                  </a:lnTo>
                  <a:lnTo>
                    <a:pt x="1229278" y="28619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02258" y="868112"/>
              <a:ext cx="1515745" cy="1144905"/>
            </a:xfrm>
            <a:custGeom>
              <a:avLst/>
              <a:gdLst/>
              <a:ahLst/>
              <a:cxnLst/>
              <a:rect l="l" t="t" r="r" b="b"/>
              <a:pathLst>
                <a:path w="1515745" h="1144905">
                  <a:moveTo>
                    <a:pt x="0" y="286199"/>
                  </a:moveTo>
                  <a:lnTo>
                    <a:pt x="286199" y="0"/>
                  </a:lnTo>
                  <a:lnTo>
                    <a:pt x="1515478" y="0"/>
                  </a:lnTo>
                  <a:lnTo>
                    <a:pt x="1515478" y="858599"/>
                  </a:lnTo>
                  <a:lnTo>
                    <a:pt x="1229278" y="1144799"/>
                  </a:lnTo>
                  <a:lnTo>
                    <a:pt x="0" y="1144799"/>
                  </a:lnTo>
                  <a:lnTo>
                    <a:pt x="0" y="286199"/>
                  </a:lnTo>
                  <a:close/>
                </a:path>
                <a:path w="1515745" h="1144905">
                  <a:moveTo>
                    <a:pt x="0" y="286199"/>
                  </a:moveTo>
                  <a:lnTo>
                    <a:pt x="1229278" y="286199"/>
                  </a:lnTo>
                  <a:lnTo>
                    <a:pt x="1515478" y="0"/>
                  </a:lnTo>
                </a:path>
                <a:path w="1515745" h="1144905">
                  <a:moveTo>
                    <a:pt x="1229278" y="286199"/>
                  </a:moveTo>
                  <a:lnTo>
                    <a:pt x="1229278" y="114479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31538" y="2879645"/>
              <a:ext cx="286385" cy="1144905"/>
            </a:xfrm>
            <a:custGeom>
              <a:avLst/>
              <a:gdLst/>
              <a:ahLst/>
              <a:cxnLst/>
              <a:rect l="l" t="t" r="r" b="b"/>
              <a:pathLst>
                <a:path w="286385" h="1144904">
                  <a:moveTo>
                    <a:pt x="0" y="11447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286199" y="858599"/>
                  </a:lnTo>
                  <a:lnTo>
                    <a:pt x="0" y="11447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02258" y="2879645"/>
              <a:ext cx="1515745" cy="286385"/>
            </a:xfrm>
            <a:custGeom>
              <a:avLst/>
              <a:gdLst/>
              <a:ahLst/>
              <a:cxnLst/>
              <a:rect l="l" t="t" r="r" b="b"/>
              <a:pathLst>
                <a:path w="1515745" h="286385">
                  <a:moveTo>
                    <a:pt x="1229278" y="286199"/>
                  </a:moveTo>
                  <a:lnTo>
                    <a:pt x="0" y="286199"/>
                  </a:lnTo>
                  <a:lnTo>
                    <a:pt x="286199" y="0"/>
                  </a:lnTo>
                  <a:lnTo>
                    <a:pt x="1515478" y="0"/>
                  </a:lnTo>
                  <a:lnTo>
                    <a:pt x="1229278" y="28619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02258" y="2659491"/>
              <a:ext cx="2461895" cy="1365250"/>
            </a:xfrm>
            <a:custGeom>
              <a:avLst/>
              <a:gdLst/>
              <a:ahLst/>
              <a:cxnLst/>
              <a:rect l="l" t="t" r="r" b="b"/>
              <a:pathLst>
                <a:path w="2461895" h="1365250">
                  <a:moveTo>
                    <a:pt x="0" y="506353"/>
                  </a:moveTo>
                  <a:lnTo>
                    <a:pt x="286199" y="220153"/>
                  </a:lnTo>
                  <a:lnTo>
                    <a:pt x="1515478" y="220153"/>
                  </a:lnTo>
                  <a:lnTo>
                    <a:pt x="1515478" y="1078753"/>
                  </a:lnTo>
                  <a:lnTo>
                    <a:pt x="1229278" y="1364953"/>
                  </a:lnTo>
                  <a:lnTo>
                    <a:pt x="0" y="1364953"/>
                  </a:lnTo>
                  <a:lnTo>
                    <a:pt x="0" y="506353"/>
                  </a:lnTo>
                  <a:close/>
                </a:path>
                <a:path w="2461895" h="1365250">
                  <a:moveTo>
                    <a:pt x="0" y="506353"/>
                  </a:moveTo>
                  <a:lnTo>
                    <a:pt x="1229278" y="506353"/>
                  </a:lnTo>
                  <a:lnTo>
                    <a:pt x="1515478" y="220153"/>
                  </a:lnTo>
                </a:path>
                <a:path w="2461895" h="1365250">
                  <a:moveTo>
                    <a:pt x="1229278" y="506353"/>
                  </a:moveTo>
                  <a:lnTo>
                    <a:pt x="1229278" y="1364953"/>
                  </a:lnTo>
                </a:path>
                <a:path w="2461895" h="1365250">
                  <a:moveTo>
                    <a:pt x="2088945" y="186299"/>
                  </a:moveTo>
                  <a:lnTo>
                    <a:pt x="2095600" y="136774"/>
                  </a:lnTo>
                  <a:lnTo>
                    <a:pt x="2114381" y="92270"/>
                  </a:lnTo>
                  <a:lnTo>
                    <a:pt x="2143512" y="54566"/>
                  </a:lnTo>
                  <a:lnTo>
                    <a:pt x="2181216" y="25435"/>
                  </a:lnTo>
                  <a:lnTo>
                    <a:pt x="2225720" y="6654"/>
                  </a:lnTo>
                  <a:lnTo>
                    <a:pt x="2275245" y="0"/>
                  </a:lnTo>
                  <a:lnTo>
                    <a:pt x="2346539" y="14181"/>
                  </a:lnTo>
                  <a:lnTo>
                    <a:pt x="2406979" y="54565"/>
                  </a:lnTo>
                  <a:lnTo>
                    <a:pt x="2447364" y="115006"/>
                  </a:lnTo>
                  <a:lnTo>
                    <a:pt x="2461545" y="186299"/>
                  </a:lnTo>
                  <a:lnTo>
                    <a:pt x="2454891" y="235825"/>
                  </a:lnTo>
                  <a:lnTo>
                    <a:pt x="2436110" y="280329"/>
                  </a:lnTo>
                  <a:lnTo>
                    <a:pt x="2406980" y="318033"/>
                  </a:lnTo>
                  <a:lnTo>
                    <a:pt x="2369275" y="347164"/>
                  </a:lnTo>
                  <a:lnTo>
                    <a:pt x="2324771" y="365945"/>
                  </a:lnTo>
                  <a:lnTo>
                    <a:pt x="2275245" y="372599"/>
                  </a:lnTo>
                  <a:lnTo>
                    <a:pt x="2225720" y="365945"/>
                  </a:lnTo>
                  <a:lnTo>
                    <a:pt x="2181216" y="347164"/>
                  </a:lnTo>
                  <a:lnTo>
                    <a:pt x="2143512" y="318033"/>
                  </a:lnTo>
                  <a:lnTo>
                    <a:pt x="2114381" y="280329"/>
                  </a:lnTo>
                  <a:lnTo>
                    <a:pt x="2095600" y="235825"/>
                  </a:lnTo>
                  <a:lnTo>
                    <a:pt x="2088945" y="18629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8660" y="625529"/>
            <a:ext cx="3096168" cy="32316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191335" y="1133602"/>
            <a:ext cx="2679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Replace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multiply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convolution!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065278" y="3397392"/>
            <a:ext cx="557530" cy="478790"/>
            <a:chOff x="2065278" y="3397392"/>
            <a:chExt cx="557530" cy="478790"/>
          </a:xfrm>
        </p:grpSpPr>
        <p:sp>
          <p:nvSpPr>
            <p:cNvPr id="28" name="object 28"/>
            <p:cNvSpPr/>
            <p:nvPr/>
          </p:nvSpPr>
          <p:spPr>
            <a:xfrm>
              <a:off x="2065278" y="3452046"/>
              <a:ext cx="394335" cy="0"/>
            </a:xfrm>
            <a:custGeom>
              <a:avLst/>
              <a:gdLst/>
              <a:ahLst/>
              <a:cxnLst/>
              <a:rect l="l" t="t" r="r" b="b"/>
              <a:pathLst>
                <a:path w="394335">
                  <a:moveTo>
                    <a:pt x="0" y="0"/>
                  </a:moveTo>
                  <a:lnTo>
                    <a:pt x="393736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6315" y="3397392"/>
              <a:ext cx="140667" cy="1093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9937" y="3506714"/>
              <a:ext cx="532261" cy="36933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07501" y="3083879"/>
            <a:ext cx="766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2D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Conv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65278" y="1449537"/>
            <a:ext cx="581025" cy="449580"/>
            <a:chOff x="2065278" y="1449537"/>
            <a:chExt cx="581025" cy="449580"/>
          </a:xfrm>
        </p:grpSpPr>
        <p:sp>
          <p:nvSpPr>
            <p:cNvPr id="33" name="object 33"/>
            <p:cNvSpPr/>
            <p:nvPr/>
          </p:nvSpPr>
          <p:spPr>
            <a:xfrm>
              <a:off x="2065278" y="1504191"/>
              <a:ext cx="394335" cy="0"/>
            </a:xfrm>
            <a:custGeom>
              <a:avLst/>
              <a:gdLst/>
              <a:ahLst/>
              <a:cxnLst/>
              <a:rect l="l" t="t" r="r" b="b"/>
              <a:pathLst>
                <a:path w="394335">
                  <a:moveTo>
                    <a:pt x="0" y="0"/>
                  </a:moveTo>
                  <a:lnTo>
                    <a:pt x="393736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6315" y="1449537"/>
              <a:ext cx="140667" cy="1093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9938" y="1529376"/>
              <a:ext cx="555792" cy="36933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998260" y="1146119"/>
            <a:ext cx="766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2D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Conv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18795" y="2564867"/>
            <a:ext cx="2705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0" dirty="0">
                <a:latin typeface="Arial"/>
                <a:cs typeface="Arial"/>
              </a:rPr>
              <a:t>+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354607" y="2823036"/>
            <a:ext cx="521970" cy="109855"/>
            <a:chOff x="5354607" y="2823036"/>
            <a:chExt cx="521970" cy="109855"/>
          </a:xfrm>
        </p:grpSpPr>
        <p:sp>
          <p:nvSpPr>
            <p:cNvPr id="39" name="object 39"/>
            <p:cNvSpPr/>
            <p:nvPr/>
          </p:nvSpPr>
          <p:spPr>
            <a:xfrm>
              <a:off x="5354607" y="2877690"/>
              <a:ext cx="394335" cy="0"/>
            </a:xfrm>
            <a:custGeom>
              <a:avLst/>
              <a:gdLst/>
              <a:ahLst/>
              <a:cxnLst/>
              <a:rect l="l" t="t" r="r" b="b"/>
              <a:pathLst>
                <a:path w="394335">
                  <a:moveTo>
                    <a:pt x="0" y="0"/>
                  </a:moveTo>
                  <a:lnTo>
                    <a:pt x="39373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5644" y="2823036"/>
              <a:ext cx="140667" cy="10930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448150" y="2527230"/>
            <a:ext cx="3962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Arial"/>
                <a:cs typeface="Arial"/>
              </a:rPr>
              <a:t>tanh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298688" y="1278361"/>
            <a:ext cx="861060" cy="1344930"/>
            <a:chOff x="4298688" y="1278361"/>
            <a:chExt cx="861060" cy="1344930"/>
          </a:xfrm>
        </p:grpSpPr>
        <p:sp>
          <p:nvSpPr>
            <p:cNvPr id="43" name="object 43"/>
            <p:cNvSpPr/>
            <p:nvPr/>
          </p:nvSpPr>
          <p:spPr>
            <a:xfrm>
              <a:off x="4317738" y="1297411"/>
              <a:ext cx="760095" cy="1133475"/>
            </a:xfrm>
            <a:custGeom>
              <a:avLst/>
              <a:gdLst/>
              <a:ahLst/>
              <a:cxnLst/>
              <a:rect l="l" t="t" r="r" b="b"/>
              <a:pathLst>
                <a:path w="760095" h="1133475">
                  <a:moveTo>
                    <a:pt x="0" y="0"/>
                  </a:moveTo>
                  <a:lnTo>
                    <a:pt x="759899" y="0"/>
                  </a:lnTo>
                  <a:lnTo>
                    <a:pt x="759899" y="11333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5656" y="2411761"/>
              <a:ext cx="163961" cy="211001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33367" y="77960"/>
            <a:ext cx="601662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Recurrent</a:t>
            </a:r>
            <a:r>
              <a:rPr sz="3200" b="0" spc="-6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Convolutional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Network</a:t>
            </a:r>
            <a:endParaRPr sz="3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45669" y="3574910"/>
            <a:ext cx="1816735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5080" indent="-273685">
              <a:lnSpc>
                <a:spcPts val="2160"/>
              </a:lnSpc>
            </a:pPr>
            <a:r>
              <a:rPr sz="1800" dirty="0">
                <a:latin typeface="Arial"/>
                <a:cs typeface="Arial"/>
              </a:rPr>
              <a:t>Features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layer </a:t>
            </a:r>
            <a:r>
              <a:rPr sz="1800" dirty="0">
                <a:latin typeface="Arial"/>
                <a:cs typeface="Arial"/>
              </a:rPr>
              <a:t>L,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timestep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026" y="4109024"/>
            <a:ext cx="4051935" cy="9582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619760" marR="1995170" indent="-222885">
              <a:lnSpc>
                <a:spcPts val="1800"/>
              </a:lnSpc>
              <a:spcBef>
                <a:spcPts val="15"/>
              </a:spcBef>
            </a:pPr>
            <a:r>
              <a:rPr sz="1500" dirty="0">
                <a:latin typeface="Arial"/>
                <a:cs typeface="Arial"/>
              </a:rPr>
              <a:t>Features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from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layer </a:t>
            </a:r>
            <a:r>
              <a:rPr sz="1500" spc="-20" dirty="0">
                <a:latin typeface="Arial"/>
                <a:cs typeface="Arial"/>
              </a:rPr>
              <a:t>L-</a:t>
            </a:r>
            <a:r>
              <a:rPr sz="1500" dirty="0">
                <a:latin typeface="Arial"/>
                <a:cs typeface="Arial"/>
              </a:rPr>
              <a:t>1,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timestep</a:t>
            </a:r>
            <a:r>
              <a:rPr sz="1500" spc="-50" dirty="0">
                <a:latin typeface="Arial"/>
                <a:cs typeface="Arial"/>
              </a:rPr>
              <a:t> 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650" dirty="0">
                <a:latin typeface="Arial"/>
                <a:cs typeface="Arial"/>
              </a:rPr>
              <a:t>Ballas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et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al,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“Delving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Deeper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into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Convolutional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Networks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for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Learning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Video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Representations”,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ICLR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2016</a:t>
            </a:r>
            <a:endParaRPr sz="65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9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Example</a:t>
            </a:r>
            <a:r>
              <a:rPr sz="3200" b="0" spc="-5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task: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dirty="0"/>
              <a:t>Video</a:t>
            </a:r>
            <a:r>
              <a:rPr sz="3200" spc="-45" dirty="0"/>
              <a:t> </a:t>
            </a:r>
            <a:r>
              <a:rPr sz="3200" spc="-10" dirty="0"/>
              <a:t>Classification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5887" y="3388695"/>
            <a:ext cx="18472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3189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Input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video: 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2109" y="2353134"/>
            <a:ext cx="1564005" cy="437515"/>
            <a:chOff x="3862109" y="2353134"/>
            <a:chExt cx="1564005" cy="437515"/>
          </a:xfrm>
        </p:grpSpPr>
        <p:sp>
          <p:nvSpPr>
            <p:cNvPr id="5" name="object 5"/>
            <p:cNvSpPr/>
            <p:nvPr/>
          </p:nvSpPr>
          <p:spPr>
            <a:xfrm>
              <a:off x="3862109" y="2571750"/>
              <a:ext cx="1052195" cy="0"/>
            </a:xfrm>
            <a:custGeom>
              <a:avLst/>
              <a:gdLst/>
              <a:ahLst/>
              <a:cxnLst/>
              <a:rect l="l" t="t" r="r" b="b"/>
              <a:pathLst>
                <a:path w="1052195">
                  <a:moveTo>
                    <a:pt x="0" y="0"/>
                  </a:moveTo>
                  <a:lnTo>
                    <a:pt x="1051759" y="0"/>
                  </a:lnTo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3870" y="2403934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5" h="335914">
                  <a:moveTo>
                    <a:pt x="0" y="335631"/>
                  </a:moveTo>
                  <a:lnTo>
                    <a:pt x="0" y="0"/>
                  </a:lnTo>
                  <a:lnTo>
                    <a:pt x="461070" y="167815"/>
                  </a:lnTo>
                  <a:lnTo>
                    <a:pt x="0" y="335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13870" y="2403934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5" h="335914">
                  <a:moveTo>
                    <a:pt x="0" y="335631"/>
                  </a:moveTo>
                  <a:lnTo>
                    <a:pt x="461070" y="167815"/>
                  </a:lnTo>
                  <a:lnTo>
                    <a:pt x="0" y="0"/>
                  </a:lnTo>
                  <a:lnTo>
                    <a:pt x="0" y="335631"/>
                  </a:lnTo>
                  <a:close/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754" y="1630433"/>
            <a:ext cx="2322960" cy="174505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15312" y="1441274"/>
            <a:ext cx="160655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Arial"/>
                <a:cs typeface="Arial"/>
              </a:rPr>
              <a:t>Swimming </a:t>
            </a:r>
            <a:r>
              <a:rPr sz="2700" b="1" spc="-10" dirty="0">
                <a:latin typeface="Arial"/>
                <a:cs typeface="Arial"/>
              </a:rPr>
              <a:t>Running </a:t>
            </a:r>
            <a:r>
              <a:rPr sz="2700" spc="-10" dirty="0">
                <a:latin typeface="Arial"/>
                <a:cs typeface="Arial"/>
              </a:rPr>
              <a:t>Jumping Eating Standing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28600" y="-120100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7444" y="2593411"/>
            <a:ext cx="2769235" cy="1323975"/>
            <a:chOff x="1727444" y="2593411"/>
            <a:chExt cx="2769235" cy="1323975"/>
          </a:xfrm>
        </p:grpSpPr>
        <p:sp>
          <p:nvSpPr>
            <p:cNvPr id="4" name="object 4"/>
            <p:cNvSpPr/>
            <p:nvPr/>
          </p:nvSpPr>
          <p:spPr>
            <a:xfrm>
              <a:off x="1759194" y="3780135"/>
              <a:ext cx="2417445" cy="0"/>
            </a:xfrm>
            <a:custGeom>
              <a:avLst/>
              <a:gdLst/>
              <a:ahLst/>
              <a:cxnLst/>
              <a:rect l="l" t="t" r="r" b="b"/>
              <a:pathLst>
                <a:path w="2417445">
                  <a:moveTo>
                    <a:pt x="0" y="0"/>
                  </a:moveTo>
                  <a:lnTo>
                    <a:pt x="2417404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76599" y="367525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89" h="210185">
                  <a:moveTo>
                    <a:pt x="0" y="209770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76599" y="367525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89" h="210185">
                  <a:moveTo>
                    <a:pt x="0" y="209770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70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9195" y="2602936"/>
              <a:ext cx="1252855" cy="1022350"/>
            </a:xfrm>
            <a:custGeom>
              <a:avLst/>
              <a:gdLst/>
              <a:ahLst/>
              <a:cxnLst/>
              <a:rect l="l" t="t" r="r" b="b"/>
              <a:pathLst>
                <a:path w="1252855" h="1022350">
                  <a:moveTo>
                    <a:pt x="0" y="1022190"/>
                  </a:moveTo>
                  <a:lnTo>
                    <a:pt x="310817" y="0"/>
                  </a:lnTo>
                  <a:lnTo>
                    <a:pt x="941982" y="0"/>
                  </a:lnTo>
                  <a:lnTo>
                    <a:pt x="1252799" y="1022190"/>
                  </a:lnTo>
                  <a:lnTo>
                    <a:pt x="0" y="1022190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97857" y="3023305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8062" y="3833936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08499" y="2602936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90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90"/>
                </a:lnTo>
                <a:lnTo>
                  <a:pt x="0" y="1022190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47161" y="3023305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75791" y="2073735"/>
            <a:ext cx="1616710" cy="1551940"/>
          </a:xfrm>
          <a:custGeom>
            <a:avLst/>
            <a:gdLst/>
            <a:ahLst/>
            <a:cxnLst/>
            <a:rect l="l" t="t" r="r" b="b"/>
            <a:pathLst>
              <a:path w="1616709" h="1551939">
                <a:moveTo>
                  <a:pt x="0" y="1551391"/>
                </a:moveTo>
                <a:lnTo>
                  <a:pt x="285378" y="0"/>
                </a:lnTo>
                <a:lnTo>
                  <a:pt x="1331078" y="0"/>
                </a:lnTo>
                <a:lnTo>
                  <a:pt x="1616456" y="1551391"/>
                </a:lnTo>
                <a:lnTo>
                  <a:pt x="0" y="1551391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69471" y="2644563"/>
            <a:ext cx="1027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2546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Recurrent 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85596" y="1819935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34900" y="1819935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681" y="2680162"/>
            <a:ext cx="15995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CNN: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finite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extent (convolutional)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24395" y="2057555"/>
            <a:ext cx="969644" cy="109855"/>
            <a:chOff x="2624395" y="2057555"/>
            <a:chExt cx="969644" cy="109855"/>
          </a:xfrm>
        </p:grpSpPr>
        <p:sp>
          <p:nvSpPr>
            <p:cNvPr id="18" name="object 18"/>
            <p:cNvSpPr/>
            <p:nvPr/>
          </p:nvSpPr>
          <p:spPr>
            <a:xfrm>
              <a:off x="2624395" y="2112210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899" y="2057555"/>
              <a:ext cx="140667" cy="10930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17254" y="2064210"/>
            <a:ext cx="3571240" cy="1852930"/>
            <a:chOff x="5317254" y="2064210"/>
            <a:chExt cx="3571240" cy="1852930"/>
          </a:xfrm>
        </p:grpSpPr>
        <p:sp>
          <p:nvSpPr>
            <p:cNvPr id="21" name="object 21"/>
            <p:cNvSpPr/>
            <p:nvPr/>
          </p:nvSpPr>
          <p:spPr>
            <a:xfrm>
              <a:off x="5349004" y="3780134"/>
              <a:ext cx="2801620" cy="0"/>
            </a:xfrm>
            <a:custGeom>
              <a:avLst/>
              <a:gdLst/>
              <a:ahLst/>
              <a:cxnLst/>
              <a:rect l="l" t="t" r="r" b="b"/>
              <a:pathLst>
                <a:path w="2801620">
                  <a:moveTo>
                    <a:pt x="0" y="0"/>
                  </a:moveTo>
                  <a:lnTo>
                    <a:pt x="2801545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50550" y="367525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70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50550" y="367525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70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70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04254" y="2073735"/>
              <a:ext cx="1674495" cy="1551940"/>
            </a:xfrm>
            <a:custGeom>
              <a:avLst/>
              <a:gdLst/>
              <a:ahLst/>
              <a:cxnLst/>
              <a:rect l="l" t="t" r="r" b="b"/>
              <a:pathLst>
                <a:path w="1674495" h="1551939">
                  <a:moveTo>
                    <a:pt x="0" y="1551391"/>
                  </a:moveTo>
                  <a:lnTo>
                    <a:pt x="285377" y="0"/>
                  </a:lnTo>
                  <a:lnTo>
                    <a:pt x="1389120" y="0"/>
                  </a:lnTo>
                  <a:lnTo>
                    <a:pt x="1674498" y="1551391"/>
                  </a:lnTo>
                  <a:lnTo>
                    <a:pt x="0" y="1551391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26955" y="2641399"/>
            <a:ext cx="1027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2546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Recurrent 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105" y="1450500"/>
            <a:ext cx="1715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RNN: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Infinite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extent </a:t>
            </a:r>
            <a:r>
              <a:rPr sz="1800" dirty="0">
                <a:latin typeface="Arial"/>
                <a:cs typeface="Arial"/>
              </a:rPr>
              <a:t>(fully-</a:t>
            </a:r>
            <a:r>
              <a:rPr sz="1800" spc="-10" dirty="0">
                <a:latin typeface="Arial"/>
                <a:cs typeface="Arial"/>
              </a:rPr>
              <a:t>connected)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607740" y="2063944"/>
            <a:ext cx="756920" cy="1280160"/>
            <a:chOff x="6607740" y="2063944"/>
            <a:chExt cx="756920" cy="1280160"/>
          </a:xfrm>
        </p:grpSpPr>
        <p:sp>
          <p:nvSpPr>
            <p:cNvPr id="28" name="object 28"/>
            <p:cNvSpPr/>
            <p:nvPr/>
          </p:nvSpPr>
          <p:spPr>
            <a:xfrm>
              <a:off x="6607740" y="2118598"/>
              <a:ext cx="628650" cy="0"/>
            </a:xfrm>
            <a:custGeom>
              <a:avLst/>
              <a:gdLst/>
              <a:ahLst/>
              <a:cxnLst/>
              <a:rect l="l" t="t" r="r" b="b"/>
              <a:pathLst>
                <a:path w="628650">
                  <a:moveTo>
                    <a:pt x="0" y="0"/>
                  </a:moveTo>
                  <a:lnTo>
                    <a:pt x="628623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663" y="2063944"/>
              <a:ext cx="140667" cy="10930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731271" y="2543960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4863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3435" y="2489306"/>
              <a:ext cx="140667" cy="1093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4657" y="3234276"/>
              <a:ext cx="316060" cy="1093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56009" y="2905137"/>
              <a:ext cx="365760" cy="0"/>
            </a:xfrm>
            <a:custGeom>
              <a:avLst/>
              <a:gdLst/>
              <a:ahLst/>
              <a:cxnLst/>
              <a:rect l="l" t="t" r="r" b="b"/>
              <a:pathLst>
                <a:path w="365759">
                  <a:moveTo>
                    <a:pt x="0" y="0"/>
                  </a:moveTo>
                  <a:lnTo>
                    <a:pt x="365391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8700" y="2850483"/>
              <a:ext cx="140667" cy="10930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907926" y="3833934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623" y="4472731"/>
            <a:ext cx="4380230" cy="2317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Baccouche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"Sequential</a:t>
            </a:r>
            <a:r>
              <a:rPr sz="700" dirty="0">
                <a:latin typeface="Arial"/>
                <a:cs typeface="Arial"/>
              </a:rPr>
              <a:t> Deep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Learning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 </a:t>
            </a:r>
            <a:r>
              <a:rPr sz="700" spc="-10" dirty="0">
                <a:latin typeface="Arial"/>
                <a:cs typeface="Arial"/>
              </a:rPr>
              <a:t>Human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Recognition”,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2011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latin typeface="Arial"/>
                <a:cs typeface="Arial"/>
              </a:rPr>
              <a:t>Donahue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al,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“Long-</a:t>
            </a:r>
            <a:r>
              <a:rPr sz="700" dirty="0">
                <a:latin typeface="Arial"/>
                <a:cs typeface="Arial"/>
              </a:rPr>
              <a:t>term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recurrent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convolutional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networks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visual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recognition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description”,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CVPR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2015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47361" y="4480083"/>
            <a:ext cx="2277745" cy="2317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Ballas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 al,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“Delving Deeper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into </a:t>
            </a:r>
            <a:r>
              <a:rPr sz="700" spc="-10" dirty="0">
                <a:latin typeface="Arial"/>
                <a:cs typeface="Arial"/>
              </a:rPr>
              <a:t>Convolutional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Networks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Learning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Video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Representations”,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ICLR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5682" y="1112239"/>
            <a:ext cx="2385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CNN: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Infinite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extent (convolutional)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449" y="118054"/>
            <a:ext cx="692721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Modeling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long-term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temporal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structure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7444" y="2593411"/>
            <a:ext cx="2769235" cy="1323975"/>
            <a:chOff x="1727444" y="2593411"/>
            <a:chExt cx="2769235" cy="1323975"/>
          </a:xfrm>
        </p:grpSpPr>
        <p:sp>
          <p:nvSpPr>
            <p:cNvPr id="4" name="object 4"/>
            <p:cNvSpPr/>
            <p:nvPr/>
          </p:nvSpPr>
          <p:spPr>
            <a:xfrm>
              <a:off x="1759194" y="3780135"/>
              <a:ext cx="2417445" cy="0"/>
            </a:xfrm>
            <a:custGeom>
              <a:avLst/>
              <a:gdLst/>
              <a:ahLst/>
              <a:cxnLst/>
              <a:rect l="l" t="t" r="r" b="b"/>
              <a:pathLst>
                <a:path w="2417445">
                  <a:moveTo>
                    <a:pt x="0" y="0"/>
                  </a:moveTo>
                  <a:lnTo>
                    <a:pt x="2417404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76599" y="367525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89" h="210185">
                  <a:moveTo>
                    <a:pt x="0" y="209770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76599" y="367525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89" h="210185">
                  <a:moveTo>
                    <a:pt x="0" y="209770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70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9195" y="2602936"/>
              <a:ext cx="1252855" cy="1022350"/>
            </a:xfrm>
            <a:custGeom>
              <a:avLst/>
              <a:gdLst/>
              <a:ahLst/>
              <a:cxnLst/>
              <a:rect l="l" t="t" r="r" b="b"/>
              <a:pathLst>
                <a:path w="1252855" h="1022350">
                  <a:moveTo>
                    <a:pt x="0" y="1022190"/>
                  </a:moveTo>
                  <a:lnTo>
                    <a:pt x="310817" y="0"/>
                  </a:lnTo>
                  <a:lnTo>
                    <a:pt x="941982" y="0"/>
                  </a:lnTo>
                  <a:lnTo>
                    <a:pt x="1252799" y="1022190"/>
                  </a:lnTo>
                  <a:lnTo>
                    <a:pt x="0" y="1022190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97857" y="3023305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8062" y="3833936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08499" y="2602936"/>
            <a:ext cx="1252855" cy="1022350"/>
          </a:xfrm>
          <a:custGeom>
            <a:avLst/>
            <a:gdLst/>
            <a:ahLst/>
            <a:cxnLst/>
            <a:rect l="l" t="t" r="r" b="b"/>
            <a:pathLst>
              <a:path w="1252854" h="1022350">
                <a:moveTo>
                  <a:pt x="0" y="1022190"/>
                </a:moveTo>
                <a:lnTo>
                  <a:pt x="310817" y="0"/>
                </a:lnTo>
                <a:lnTo>
                  <a:pt x="941982" y="0"/>
                </a:lnTo>
                <a:lnTo>
                  <a:pt x="1252799" y="1022190"/>
                </a:lnTo>
                <a:lnTo>
                  <a:pt x="0" y="1022190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47161" y="3023305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75791" y="2073735"/>
            <a:ext cx="1616710" cy="1551940"/>
          </a:xfrm>
          <a:custGeom>
            <a:avLst/>
            <a:gdLst/>
            <a:ahLst/>
            <a:cxnLst/>
            <a:rect l="l" t="t" r="r" b="b"/>
            <a:pathLst>
              <a:path w="1616709" h="1551939">
                <a:moveTo>
                  <a:pt x="0" y="1551391"/>
                </a:moveTo>
                <a:lnTo>
                  <a:pt x="285378" y="0"/>
                </a:lnTo>
                <a:lnTo>
                  <a:pt x="1331078" y="0"/>
                </a:lnTo>
                <a:lnTo>
                  <a:pt x="1616456" y="1551391"/>
                </a:lnTo>
                <a:lnTo>
                  <a:pt x="0" y="1551391"/>
                </a:lnTo>
                <a:close/>
              </a:path>
            </a:pathLst>
          </a:custGeom>
          <a:ln w="19049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69471" y="2644563"/>
            <a:ext cx="1027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2546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Recurrent 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85596" y="1819935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34900" y="1819935"/>
            <a:ext cx="0" cy="584835"/>
          </a:xfrm>
          <a:custGeom>
            <a:avLst/>
            <a:gdLst/>
            <a:ahLst/>
            <a:cxnLst/>
            <a:rect l="l" t="t" r="r" b="b"/>
            <a:pathLst>
              <a:path h="584835">
                <a:moveTo>
                  <a:pt x="0" y="0"/>
                </a:moveTo>
                <a:lnTo>
                  <a:pt x="0" y="584549"/>
                </a:lnTo>
              </a:path>
            </a:pathLst>
          </a:custGeom>
          <a:ln w="101599">
            <a:solidFill>
              <a:srgbClr val="347E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681" y="2680162"/>
            <a:ext cx="15995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CNN: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finite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extent (convolutional)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24395" y="2057555"/>
            <a:ext cx="969644" cy="109855"/>
            <a:chOff x="2624395" y="2057555"/>
            <a:chExt cx="969644" cy="109855"/>
          </a:xfrm>
        </p:grpSpPr>
        <p:sp>
          <p:nvSpPr>
            <p:cNvPr id="18" name="object 18"/>
            <p:cNvSpPr/>
            <p:nvPr/>
          </p:nvSpPr>
          <p:spPr>
            <a:xfrm>
              <a:off x="2624395" y="2112210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>
                  <a:moveTo>
                    <a:pt x="0" y="0"/>
                  </a:moveTo>
                  <a:lnTo>
                    <a:pt x="8412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899" y="2057555"/>
              <a:ext cx="140667" cy="10930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17254" y="2064210"/>
            <a:ext cx="3571240" cy="1852930"/>
            <a:chOff x="5317254" y="2064210"/>
            <a:chExt cx="3571240" cy="1852930"/>
          </a:xfrm>
        </p:grpSpPr>
        <p:sp>
          <p:nvSpPr>
            <p:cNvPr id="21" name="object 21"/>
            <p:cNvSpPr/>
            <p:nvPr/>
          </p:nvSpPr>
          <p:spPr>
            <a:xfrm>
              <a:off x="5349004" y="3780134"/>
              <a:ext cx="2801620" cy="0"/>
            </a:xfrm>
            <a:custGeom>
              <a:avLst/>
              <a:gdLst/>
              <a:ahLst/>
              <a:cxnLst/>
              <a:rect l="l" t="t" r="r" b="b"/>
              <a:pathLst>
                <a:path w="2801620">
                  <a:moveTo>
                    <a:pt x="0" y="0"/>
                  </a:moveTo>
                  <a:lnTo>
                    <a:pt x="2801545" y="0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50550" y="367525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70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50550" y="367525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70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70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04254" y="2073735"/>
              <a:ext cx="1674495" cy="1551940"/>
            </a:xfrm>
            <a:custGeom>
              <a:avLst/>
              <a:gdLst/>
              <a:ahLst/>
              <a:cxnLst/>
              <a:rect l="l" t="t" r="r" b="b"/>
              <a:pathLst>
                <a:path w="1674495" h="1551939">
                  <a:moveTo>
                    <a:pt x="0" y="1551391"/>
                  </a:moveTo>
                  <a:lnTo>
                    <a:pt x="285377" y="0"/>
                  </a:lnTo>
                  <a:lnTo>
                    <a:pt x="1389120" y="0"/>
                  </a:lnTo>
                  <a:lnTo>
                    <a:pt x="1674498" y="1551391"/>
                  </a:lnTo>
                  <a:lnTo>
                    <a:pt x="0" y="1551391"/>
                  </a:lnTo>
                  <a:close/>
                </a:path>
              </a:pathLst>
            </a:custGeom>
            <a:ln w="19049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26955" y="2641399"/>
            <a:ext cx="1027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2546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Recurrent 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105" y="1724820"/>
            <a:ext cx="1715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5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temporal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extent </a:t>
            </a:r>
            <a:r>
              <a:rPr sz="1800" dirty="0">
                <a:latin typeface="Arial"/>
                <a:cs typeface="Arial"/>
              </a:rPr>
              <a:t>(fully-</a:t>
            </a:r>
            <a:r>
              <a:rPr sz="1800" spc="-10" dirty="0">
                <a:latin typeface="Arial"/>
                <a:cs typeface="Arial"/>
              </a:rPr>
              <a:t>connected)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607740" y="2063944"/>
            <a:ext cx="756920" cy="1280160"/>
            <a:chOff x="6607740" y="2063944"/>
            <a:chExt cx="756920" cy="1280160"/>
          </a:xfrm>
        </p:grpSpPr>
        <p:sp>
          <p:nvSpPr>
            <p:cNvPr id="28" name="object 28"/>
            <p:cNvSpPr/>
            <p:nvPr/>
          </p:nvSpPr>
          <p:spPr>
            <a:xfrm>
              <a:off x="6607740" y="2118598"/>
              <a:ext cx="628650" cy="0"/>
            </a:xfrm>
            <a:custGeom>
              <a:avLst/>
              <a:gdLst/>
              <a:ahLst/>
              <a:cxnLst/>
              <a:rect l="l" t="t" r="r" b="b"/>
              <a:pathLst>
                <a:path w="628650">
                  <a:moveTo>
                    <a:pt x="0" y="0"/>
                  </a:moveTo>
                  <a:lnTo>
                    <a:pt x="628623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663" y="2063944"/>
              <a:ext cx="140667" cy="10930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731271" y="2543960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4863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3435" y="2489306"/>
              <a:ext cx="140667" cy="1093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4657" y="3234276"/>
              <a:ext cx="316060" cy="1093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56009" y="2905137"/>
              <a:ext cx="365760" cy="0"/>
            </a:xfrm>
            <a:custGeom>
              <a:avLst/>
              <a:gdLst/>
              <a:ahLst/>
              <a:cxnLst/>
              <a:rect l="l" t="t" r="r" b="b"/>
              <a:pathLst>
                <a:path w="365759">
                  <a:moveTo>
                    <a:pt x="0" y="0"/>
                  </a:moveTo>
                  <a:lnTo>
                    <a:pt x="365391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8700" y="2850483"/>
              <a:ext cx="140667" cy="10930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907926" y="3833934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623" y="4472731"/>
            <a:ext cx="4380230" cy="2317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Baccouche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"Sequential</a:t>
            </a:r>
            <a:r>
              <a:rPr sz="700" dirty="0">
                <a:latin typeface="Arial"/>
                <a:cs typeface="Arial"/>
              </a:rPr>
              <a:t> Deep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Learning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 </a:t>
            </a:r>
            <a:r>
              <a:rPr sz="700" spc="-10" dirty="0">
                <a:latin typeface="Arial"/>
                <a:cs typeface="Arial"/>
              </a:rPr>
              <a:t>Human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Recognition”,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2011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latin typeface="Arial"/>
                <a:cs typeface="Arial"/>
              </a:rPr>
              <a:t>Donahue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al,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“Long-</a:t>
            </a:r>
            <a:r>
              <a:rPr sz="700" dirty="0">
                <a:latin typeface="Arial"/>
                <a:cs typeface="Arial"/>
              </a:rPr>
              <a:t>term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recurrent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convolutional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networks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visual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recognition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description”,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CVPR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2015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47361" y="4480083"/>
            <a:ext cx="2277745" cy="2317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Ballas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 al,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“Delving Deeper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into </a:t>
            </a:r>
            <a:r>
              <a:rPr sz="700" spc="-10" dirty="0">
                <a:latin typeface="Arial"/>
                <a:cs typeface="Arial"/>
              </a:rPr>
              <a:t>Convolutional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Networks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Learning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Video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Representations”,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ICLR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5682" y="1112239"/>
            <a:ext cx="2385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CNN: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Infinite </a:t>
            </a:r>
            <a:r>
              <a:rPr sz="1800" dirty="0">
                <a:latin typeface="Arial"/>
                <a:cs typeface="Arial"/>
              </a:rPr>
              <a:t>temporal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extent (convolutional)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58890" y="772436"/>
            <a:ext cx="39814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C00000"/>
                </a:solidFill>
                <a:latin typeface="Arial"/>
                <a:cs typeface="Arial"/>
              </a:rPr>
              <a:t>Problem</a:t>
            </a:r>
            <a:r>
              <a:rPr sz="210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21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C00000"/>
                </a:solidFill>
                <a:latin typeface="Arial"/>
                <a:cs typeface="Arial"/>
              </a:rPr>
              <a:t>RNNs</a:t>
            </a:r>
            <a:r>
              <a:rPr sz="21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C00000"/>
                </a:solidFill>
                <a:latin typeface="Arial"/>
                <a:cs typeface="Arial"/>
              </a:rPr>
              <a:t>are</a:t>
            </a:r>
            <a:r>
              <a:rPr sz="21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C00000"/>
                </a:solidFill>
                <a:latin typeface="Arial"/>
                <a:cs typeface="Arial"/>
              </a:rPr>
              <a:t>slow</a:t>
            </a:r>
            <a:r>
              <a:rPr sz="21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2100" spc="-20" dirty="0">
                <a:solidFill>
                  <a:srgbClr val="C00000"/>
                </a:solidFill>
                <a:latin typeface="Arial"/>
                <a:cs typeface="Arial"/>
              </a:rPr>
              <a:t> long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9116" y="1048163"/>
            <a:ext cx="4862195" cy="70231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951865">
              <a:lnSpc>
                <a:spcPct val="100000"/>
              </a:lnSpc>
              <a:spcBef>
                <a:spcPts val="445"/>
              </a:spcBef>
            </a:pPr>
            <a:r>
              <a:rPr sz="2100" dirty="0">
                <a:solidFill>
                  <a:srgbClr val="C00000"/>
                </a:solidFill>
                <a:latin typeface="Arial"/>
                <a:cs typeface="Arial"/>
              </a:rPr>
              <a:t>sequences</a:t>
            </a:r>
            <a:r>
              <a:rPr sz="21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C00000"/>
                </a:solidFill>
                <a:latin typeface="Arial"/>
                <a:cs typeface="Arial"/>
              </a:rPr>
              <a:t>(can’t</a:t>
            </a:r>
            <a:r>
              <a:rPr sz="21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21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C00000"/>
                </a:solidFill>
                <a:latin typeface="Arial"/>
                <a:cs typeface="Arial"/>
              </a:rPr>
              <a:t>parallelized)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Arial"/>
                <a:cs typeface="Arial"/>
              </a:rPr>
              <a:t>RNN: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Infinite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-95250"/>
            <a:ext cx="7886700" cy="994172"/>
          </a:xfrm>
          <a:prstGeom prst="rect">
            <a:avLst/>
          </a:prstGeom>
        </p:spPr>
        <p:txBody>
          <a:bodyPr vert="horz" wrap="square" lIns="0" tIns="89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Inflating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2D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Networks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to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10" dirty="0">
                <a:latin typeface="Arial"/>
                <a:cs typeface="Arial"/>
              </a:rPr>
              <a:t> (I3D)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00" y="4636335"/>
            <a:ext cx="4668520" cy="43053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50" dirty="0">
                <a:latin typeface="Arial"/>
                <a:cs typeface="Arial"/>
              </a:rPr>
              <a:t>Carreira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“Quo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Vadis,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10" dirty="0">
                <a:latin typeface="Arial"/>
                <a:cs typeface="Arial"/>
              </a:rPr>
              <a:t> Recognition?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</a:t>
            </a:r>
            <a:r>
              <a:rPr sz="750" spc="-5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New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Model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the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Kinetics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Dataset”,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CVPR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2017</a:t>
            </a:r>
            <a:endParaRPr sz="75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18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319" y="852773"/>
            <a:ext cx="7067550" cy="254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0" marR="177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been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images.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reuse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video?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800">
              <a:latin typeface="Arial"/>
              <a:cs typeface="Arial"/>
            </a:endParaRPr>
          </a:p>
          <a:p>
            <a:pPr marL="50800" marR="488823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Idea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take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 </a:t>
            </a:r>
            <a:r>
              <a:rPr sz="1800" spc="-10" dirty="0">
                <a:latin typeface="Arial"/>
                <a:cs typeface="Arial"/>
              </a:rPr>
              <a:t>architecture.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Arial"/>
              <a:cs typeface="Arial"/>
            </a:endParaRPr>
          </a:p>
          <a:p>
            <a:pPr marL="50800" marR="401891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Replace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</a:t>
            </a:r>
            <a:r>
              <a:rPr sz="1800" spc="-15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K</a:t>
            </a:r>
            <a:r>
              <a:rPr sz="1800" spc="-37" baseline="-32407" dirty="0">
                <a:latin typeface="Arial"/>
                <a:cs typeface="Arial"/>
              </a:rPr>
              <a:t>w </a:t>
            </a:r>
            <a:r>
              <a:rPr sz="1800" dirty="0">
                <a:latin typeface="Arial"/>
                <a:cs typeface="Arial"/>
              </a:rPr>
              <a:t>conv/pool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32" baseline="-32407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x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w</a:t>
            </a:r>
            <a:r>
              <a:rPr sz="1800" spc="247" baseline="-32407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8044" y="2794835"/>
            <a:ext cx="763270" cy="45275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05"/>
              </a:spcBef>
            </a:pPr>
            <a:r>
              <a:rPr sz="1050" dirty="0">
                <a:latin typeface="Arial"/>
                <a:cs typeface="Arial"/>
              </a:rPr>
              <a:t>3x3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99031" y="2794835"/>
            <a:ext cx="763270" cy="45275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05"/>
              </a:spcBef>
            </a:pPr>
            <a:r>
              <a:rPr sz="1050" dirty="0">
                <a:latin typeface="Arial"/>
                <a:cs typeface="Arial"/>
              </a:rPr>
              <a:t>1x1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9031" y="3473120"/>
            <a:ext cx="763270" cy="452755"/>
          </a:xfrm>
          <a:prstGeom prst="rect">
            <a:avLst/>
          </a:prstGeom>
          <a:solidFill>
            <a:srgbClr val="5B5B5B"/>
          </a:solidFill>
          <a:ln w="12699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121920" marR="114300" indent="151765">
              <a:lnSpc>
                <a:spcPct val="100000"/>
              </a:lnSpc>
              <a:spcBef>
                <a:spcPts val="475"/>
              </a:spcBef>
            </a:pPr>
            <a:r>
              <a:rPr sz="1050" spc="-25" dirty="0">
                <a:latin typeface="Arial"/>
                <a:cs typeface="Arial"/>
              </a:rPr>
              <a:t>3x3 </a:t>
            </a:r>
            <a:r>
              <a:rPr sz="1050" spc="-10" dirty="0">
                <a:latin typeface="Arial"/>
                <a:cs typeface="Arial"/>
              </a:rPr>
              <a:t>MaxPool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28451" y="2268667"/>
            <a:ext cx="1920875" cy="34607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581660">
              <a:lnSpc>
                <a:spcPct val="100000"/>
              </a:lnSpc>
              <a:spcBef>
                <a:spcPts val="685"/>
              </a:spcBef>
            </a:pPr>
            <a:r>
              <a:rPr sz="1050" spc="-10" dirty="0">
                <a:latin typeface="Arial"/>
                <a:cs typeface="Arial"/>
              </a:rPr>
              <a:t>Concatenate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8044" y="3473120"/>
            <a:ext cx="763270" cy="45275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05"/>
              </a:spcBef>
            </a:pPr>
            <a:r>
              <a:rPr sz="1050" dirty="0">
                <a:latin typeface="Arial"/>
                <a:cs typeface="Arial"/>
              </a:rPr>
              <a:t>1x1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7060" y="3477538"/>
            <a:ext cx="763270" cy="452755"/>
          </a:xfrm>
          <a:custGeom>
            <a:avLst/>
            <a:gdLst/>
            <a:ahLst/>
            <a:cxnLst/>
            <a:rect l="l" t="t" r="r" b="b"/>
            <a:pathLst>
              <a:path w="763270" h="452754">
                <a:moveTo>
                  <a:pt x="0" y="0"/>
                </a:moveTo>
                <a:lnTo>
                  <a:pt x="763016" y="0"/>
                </a:lnTo>
                <a:lnTo>
                  <a:pt x="763016" y="452190"/>
                </a:lnTo>
                <a:lnTo>
                  <a:pt x="0" y="45219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4192" y="3605590"/>
            <a:ext cx="58864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1x1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20818" y="2794835"/>
            <a:ext cx="763270" cy="452755"/>
          </a:xfrm>
          <a:custGeom>
            <a:avLst/>
            <a:gdLst/>
            <a:ahLst/>
            <a:cxnLst/>
            <a:rect l="l" t="t" r="r" b="b"/>
            <a:pathLst>
              <a:path w="763270" h="452755">
                <a:moveTo>
                  <a:pt x="0" y="0"/>
                </a:moveTo>
                <a:lnTo>
                  <a:pt x="763015" y="0"/>
                </a:lnTo>
                <a:lnTo>
                  <a:pt x="763015" y="452190"/>
                </a:lnTo>
                <a:lnTo>
                  <a:pt x="0" y="45219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7950" y="2922887"/>
            <a:ext cx="58864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5x5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2000" y="3203487"/>
            <a:ext cx="763270" cy="45275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05"/>
              </a:spcBef>
            </a:pPr>
            <a:r>
              <a:rPr sz="1050" dirty="0">
                <a:latin typeface="Arial"/>
                <a:cs typeface="Arial"/>
              </a:rPr>
              <a:t>1x1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Conv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4898" y="3261875"/>
            <a:ext cx="109307" cy="20608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5884" y="3261875"/>
            <a:ext cx="109307" cy="2060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1268" y="2638787"/>
            <a:ext cx="109307" cy="1560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5884" y="2640197"/>
            <a:ext cx="109307" cy="15604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898778" y="2386832"/>
            <a:ext cx="2678430" cy="1998345"/>
            <a:chOff x="4898778" y="2386832"/>
            <a:chExt cx="2678430" cy="199834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5240" y="3271566"/>
              <a:ext cx="109296" cy="2186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3914" y="2638787"/>
              <a:ext cx="109307" cy="1560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53507" y="2441487"/>
              <a:ext cx="722630" cy="762000"/>
            </a:xfrm>
            <a:custGeom>
              <a:avLst/>
              <a:gdLst/>
              <a:ahLst/>
              <a:cxnLst/>
              <a:rect l="l" t="t" r="r" b="b"/>
              <a:pathLst>
                <a:path w="722629" h="762000">
                  <a:moveTo>
                    <a:pt x="0" y="761999"/>
                  </a:moveTo>
                  <a:lnTo>
                    <a:pt x="0" y="0"/>
                  </a:lnTo>
                  <a:lnTo>
                    <a:pt x="722399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3207" y="2386832"/>
              <a:ext cx="140667" cy="1093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953432" y="3808205"/>
              <a:ext cx="1186180" cy="564515"/>
            </a:xfrm>
            <a:custGeom>
              <a:avLst/>
              <a:gdLst/>
              <a:ahLst/>
              <a:cxnLst/>
              <a:rect l="l" t="t" r="r" b="b"/>
              <a:pathLst>
                <a:path w="1186179" h="564514">
                  <a:moveTo>
                    <a:pt x="1185899" y="563999"/>
                  </a:moveTo>
                  <a:lnTo>
                    <a:pt x="0" y="563999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8778" y="3680237"/>
              <a:ext cx="109307" cy="1406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69557" y="4064546"/>
              <a:ext cx="766445" cy="135255"/>
            </a:xfrm>
            <a:custGeom>
              <a:avLst/>
              <a:gdLst/>
              <a:ahLst/>
              <a:cxnLst/>
              <a:rect l="l" t="t" r="r" b="b"/>
              <a:pathLst>
                <a:path w="766445" h="135254">
                  <a:moveTo>
                    <a:pt x="766364" y="134814"/>
                  </a:moveTo>
                  <a:lnTo>
                    <a:pt x="766364" y="0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3205" y="3949825"/>
              <a:ext cx="116184" cy="1469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35922" y="4062337"/>
              <a:ext cx="777875" cy="137160"/>
            </a:xfrm>
            <a:custGeom>
              <a:avLst/>
              <a:gdLst/>
              <a:ahLst/>
              <a:cxnLst/>
              <a:rect l="l" t="t" r="r" b="b"/>
              <a:pathLst>
                <a:path w="777875" h="137160">
                  <a:moveTo>
                    <a:pt x="0" y="137023"/>
                  </a:moveTo>
                  <a:lnTo>
                    <a:pt x="0" y="0"/>
                  </a:lnTo>
                  <a:lnTo>
                    <a:pt x="77748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3030" y="3946111"/>
              <a:ext cx="113764" cy="14737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1280" y="3949882"/>
              <a:ext cx="109284" cy="249478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81268" y="2112620"/>
            <a:ext cx="109307" cy="15604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07419" y="852773"/>
            <a:ext cx="7771130" cy="144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0" marR="7594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been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images.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reuse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video?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5295265" algn="l"/>
              </a:tabLst>
            </a:pPr>
            <a:r>
              <a:rPr sz="1800" b="1" dirty="0">
                <a:latin typeface="Arial"/>
                <a:cs typeface="Arial"/>
              </a:rPr>
              <a:t>Idea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take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2700" baseline="3086" dirty="0">
                <a:latin typeface="Arial"/>
                <a:cs typeface="Arial"/>
              </a:rPr>
              <a:t>Inception</a:t>
            </a:r>
            <a:r>
              <a:rPr sz="2700" spc="-60" baseline="3086" dirty="0">
                <a:latin typeface="Arial"/>
                <a:cs typeface="Arial"/>
              </a:rPr>
              <a:t> </a:t>
            </a:r>
            <a:r>
              <a:rPr sz="2700" baseline="3086" dirty="0">
                <a:latin typeface="Arial"/>
                <a:cs typeface="Arial"/>
              </a:rPr>
              <a:t>Block:</a:t>
            </a:r>
            <a:r>
              <a:rPr sz="2700" spc="-52" baseline="3086" dirty="0">
                <a:latin typeface="Arial"/>
                <a:cs typeface="Arial"/>
              </a:rPr>
              <a:t> </a:t>
            </a:r>
            <a:r>
              <a:rPr sz="2700" spc="-15" baseline="3086" dirty="0">
                <a:latin typeface="Arial"/>
                <a:cs typeface="Arial"/>
              </a:rPr>
              <a:t>Original </a:t>
            </a:r>
            <a:r>
              <a:rPr sz="1800" spc="-10" dirty="0">
                <a:latin typeface="Arial"/>
                <a:cs typeface="Arial"/>
              </a:rPr>
              <a:t>architecture.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00774" y="4286792"/>
            <a:ext cx="87058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Previous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layer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600" y="4636335"/>
            <a:ext cx="4668520" cy="43053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50" dirty="0">
                <a:latin typeface="Arial"/>
                <a:cs typeface="Arial"/>
              </a:rPr>
              <a:t>Carreira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“Quo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Vadis,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10" dirty="0">
                <a:latin typeface="Arial"/>
                <a:cs typeface="Arial"/>
              </a:rPr>
              <a:t> Recognition?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</a:t>
            </a:r>
            <a:r>
              <a:rPr sz="750" spc="-5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New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Model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the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Kinetics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Dataset”,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CVPR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2017</a:t>
            </a:r>
            <a:endParaRPr sz="75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18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2019" y="2546874"/>
            <a:ext cx="3066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Replace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</a:t>
            </a:r>
            <a:r>
              <a:rPr sz="1800" spc="-15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K</a:t>
            </a:r>
            <a:r>
              <a:rPr sz="1800" spc="-37" baseline="-32407" dirty="0">
                <a:latin typeface="Arial"/>
                <a:cs typeface="Arial"/>
              </a:rPr>
              <a:t>w </a:t>
            </a:r>
            <a:r>
              <a:rPr sz="1800" dirty="0">
                <a:latin typeface="Arial"/>
                <a:cs typeface="Arial"/>
              </a:rPr>
              <a:t>conv/pool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32" baseline="-32407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x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w</a:t>
            </a:r>
            <a:r>
              <a:rPr sz="1800" spc="247" baseline="-32407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9182" y="-127815"/>
            <a:ext cx="7886700" cy="994172"/>
          </a:xfrm>
          <a:prstGeom prst="rect">
            <a:avLst/>
          </a:prstGeom>
        </p:spPr>
        <p:txBody>
          <a:bodyPr vert="horz" wrap="square" lIns="0" tIns="89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Inflating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2D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Networks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to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10" dirty="0">
                <a:latin typeface="Arial"/>
                <a:cs typeface="Arial"/>
              </a:rPr>
              <a:t> (I3D)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8044" y="2794835"/>
            <a:ext cx="763270" cy="45275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25425" marR="191770" indent="-26034">
              <a:lnSpc>
                <a:spcPct val="100000"/>
              </a:lnSpc>
              <a:spcBef>
                <a:spcPts val="475"/>
              </a:spcBef>
            </a:pPr>
            <a:r>
              <a:rPr sz="1050" b="1" spc="-20" dirty="0">
                <a:latin typeface="Arial"/>
                <a:cs typeface="Arial"/>
              </a:rPr>
              <a:t>3x</a:t>
            </a:r>
            <a:r>
              <a:rPr sz="1050" spc="-20" dirty="0">
                <a:latin typeface="Arial"/>
                <a:cs typeface="Arial"/>
              </a:rPr>
              <a:t>3x3 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99031" y="2794835"/>
            <a:ext cx="763270" cy="45275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25425" marR="191770" indent="-26034">
              <a:lnSpc>
                <a:spcPct val="100000"/>
              </a:lnSpc>
              <a:spcBef>
                <a:spcPts val="475"/>
              </a:spcBef>
            </a:pPr>
            <a:r>
              <a:rPr sz="1050" b="1" spc="-20" dirty="0">
                <a:latin typeface="Arial"/>
                <a:cs typeface="Arial"/>
              </a:rPr>
              <a:t>1x</a:t>
            </a:r>
            <a:r>
              <a:rPr sz="1050" spc="-20" dirty="0">
                <a:latin typeface="Arial"/>
                <a:cs typeface="Arial"/>
              </a:rPr>
              <a:t>1x1 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9031" y="3473120"/>
            <a:ext cx="763270" cy="452755"/>
          </a:xfrm>
          <a:prstGeom prst="rect">
            <a:avLst/>
          </a:prstGeom>
          <a:solidFill>
            <a:srgbClr val="5B5B5B"/>
          </a:solidFill>
          <a:ln w="12699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121920" marR="114300" indent="77470">
              <a:lnSpc>
                <a:spcPct val="100000"/>
              </a:lnSpc>
              <a:spcBef>
                <a:spcPts val="475"/>
              </a:spcBef>
            </a:pPr>
            <a:r>
              <a:rPr sz="1050" b="1" spc="-10" dirty="0">
                <a:latin typeface="Arial"/>
                <a:cs typeface="Arial"/>
              </a:rPr>
              <a:t>3x</a:t>
            </a:r>
            <a:r>
              <a:rPr sz="1050" spc="-10" dirty="0">
                <a:latin typeface="Arial"/>
                <a:cs typeface="Arial"/>
              </a:rPr>
              <a:t>3x3 MaxPool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28451" y="2268667"/>
            <a:ext cx="1920875" cy="34607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581660">
              <a:lnSpc>
                <a:spcPct val="100000"/>
              </a:lnSpc>
              <a:spcBef>
                <a:spcPts val="685"/>
              </a:spcBef>
            </a:pPr>
            <a:r>
              <a:rPr sz="1050" spc="-10" dirty="0">
                <a:latin typeface="Arial"/>
                <a:cs typeface="Arial"/>
              </a:rPr>
              <a:t>Concatenate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8044" y="3473120"/>
            <a:ext cx="763270" cy="45275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25425" marR="191770" indent="-26034">
              <a:lnSpc>
                <a:spcPct val="100000"/>
              </a:lnSpc>
              <a:spcBef>
                <a:spcPts val="475"/>
              </a:spcBef>
            </a:pPr>
            <a:r>
              <a:rPr sz="1050" b="1" spc="-20" dirty="0">
                <a:latin typeface="Arial"/>
                <a:cs typeface="Arial"/>
              </a:rPr>
              <a:t>1x</a:t>
            </a:r>
            <a:r>
              <a:rPr sz="1050" spc="-20" dirty="0">
                <a:latin typeface="Arial"/>
                <a:cs typeface="Arial"/>
              </a:rPr>
              <a:t>1x1 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7060" y="3477538"/>
            <a:ext cx="763270" cy="452755"/>
          </a:xfrm>
          <a:custGeom>
            <a:avLst/>
            <a:gdLst/>
            <a:ahLst/>
            <a:cxnLst/>
            <a:rect l="l" t="t" r="r" b="b"/>
            <a:pathLst>
              <a:path w="763270" h="452754">
                <a:moveTo>
                  <a:pt x="0" y="0"/>
                </a:moveTo>
                <a:lnTo>
                  <a:pt x="763016" y="0"/>
                </a:lnTo>
                <a:lnTo>
                  <a:pt x="763016" y="452190"/>
                </a:lnTo>
                <a:lnTo>
                  <a:pt x="0" y="45219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04204" y="3525580"/>
            <a:ext cx="3892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1x</a:t>
            </a:r>
            <a:r>
              <a:rPr sz="1050" spc="-20" dirty="0">
                <a:latin typeface="Arial"/>
                <a:cs typeface="Arial"/>
              </a:rPr>
              <a:t>1x1 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20818" y="2794835"/>
            <a:ext cx="763270" cy="452755"/>
          </a:xfrm>
          <a:custGeom>
            <a:avLst/>
            <a:gdLst/>
            <a:ahLst/>
            <a:cxnLst/>
            <a:rect l="l" t="t" r="r" b="b"/>
            <a:pathLst>
              <a:path w="763270" h="452755">
                <a:moveTo>
                  <a:pt x="0" y="0"/>
                </a:moveTo>
                <a:lnTo>
                  <a:pt x="763015" y="0"/>
                </a:lnTo>
                <a:lnTo>
                  <a:pt x="763015" y="452190"/>
                </a:lnTo>
                <a:lnTo>
                  <a:pt x="0" y="45219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07963" y="2842877"/>
            <a:ext cx="3892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5x</a:t>
            </a:r>
            <a:r>
              <a:rPr sz="1050" spc="-20" dirty="0">
                <a:latin typeface="Arial"/>
                <a:cs typeface="Arial"/>
              </a:rPr>
              <a:t>5x5 Conv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2000" y="3203487"/>
            <a:ext cx="763270" cy="45275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25425" marR="191770" indent="-26034">
              <a:lnSpc>
                <a:spcPct val="100000"/>
              </a:lnSpc>
              <a:spcBef>
                <a:spcPts val="475"/>
              </a:spcBef>
            </a:pPr>
            <a:r>
              <a:rPr sz="1050" b="1" spc="-20" dirty="0">
                <a:latin typeface="Arial"/>
                <a:cs typeface="Arial"/>
              </a:rPr>
              <a:t>1x</a:t>
            </a:r>
            <a:r>
              <a:rPr sz="1050" spc="-20" dirty="0">
                <a:latin typeface="Arial"/>
                <a:cs typeface="Arial"/>
              </a:rPr>
              <a:t>1x1 Conv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4898" y="3261875"/>
            <a:ext cx="109307" cy="20608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5884" y="3261875"/>
            <a:ext cx="109307" cy="2060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1268" y="2638787"/>
            <a:ext cx="109307" cy="1560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5884" y="2640197"/>
            <a:ext cx="109307" cy="15604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898778" y="2386832"/>
            <a:ext cx="2678430" cy="1998345"/>
            <a:chOff x="4898778" y="2386832"/>
            <a:chExt cx="2678430" cy="199834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5240" y="3271566"/>
              <a:ext cx="109296" cy="2186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3914" y="2638787"/>
              <a:ext cx="109307" cy="1560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53507" y="2441487"/>
              <a:ext cx="722630" cy="762000"/>
            </a:xfrm>
            <a:custGeom>
              <a:avLst/>
              <a:gdLst/>
              <a:ahLst/>
              <a:cxnLst/>
              <a:rect l="l" t="t" r="r" b="b"/>
              <a:pathLst>
                <a:path w="722629" h="762000">
                  <a:moveTo>
                    <a:pt x="0" y="761999"/>
                  </a:moveTo>
                  <a:lnTo>
                    <a:pt x="0" y="0"/>
                  </a:lnTo>
                  <a:lnTo>
                    <a:pt x="722399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3207" y="2386832"/>
              <a:ext cx="140667" cy="1093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953432" y="3808205"/>
              <a:ext cx="1186180" cy="564515"/>
            </a:xfrm>
            <a:custGeom>
              <a:avLst/>
              <a:gdLst/>
              <a:ahLst/>
              <a:cxnLst/>
              <a:rect l="l" t="t" r="r" b="b"/>
              <a:pathLst>
                <a:path w="1186179" h="564514">
                  <a:moveTo>
                    <a:pt x="1185899" y="563999"/>
                  </a:moveTo>
                  <a:lnTo>
                    <a:pt x="0" y="563999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8778" y="3680237"/>
              <a:ext cx="109307" cy="1406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69557" y="4064546"/>
              <a:ext cx="766445" cy="135255"/>
            </a:xfrm>
            <a:custGeom>
              <a:avLst/>
              <a:gdLst/>
              <a:ahLst/>
              <a:cxnLst/>
              <a:rect l="l" t="t" r="r" b="b"/>
              <a:pathLst>
                <a:path w="766445" h="135254">
                  <a:moveTo>
                    <a:pt x="766364" y="134814"/>
                  </a:moveTo>
                  <a:lnTo>
                    <a:pt x="766364" y="0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3205" y="3949825"/>
              <a:ext cx="116184" cy="1469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35922" y="4062337"/>
              <a:ext cx="777875" cy="137160"/>
            </a:xfrm>
            <a:custGeom>
              <a:avLst/>
              <a:gdLst/>
              <a:ahLst/>
              <a:cxnLst/>
              <a:rect l="l" t="t" r="r" b="b"/>
              <a:pathLst>
                <a:path w="777875" h="137160">
                  <a:moveTo>
                    <a:pt x="0" y="137023"/>
                  </a:moveTo>
                  <a:lnTo>
                    <a:pt x="0" y="0"/>
                  </a:lnTo>
                  <a:lnTo>
                    <a:pt x="77748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3030" y="3946111"/>
              <a:ext cx="113764" cy="14737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1280" y="3949882"/>
              <a:ext cx="109284" cy="249478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81268" y="2112620"/>
            <a:ext cx="109307" cy="15604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07419" y="852773"/>
            <a:ext cx="7733665" cy="144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0" marR="7213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been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images.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reuse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video?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5295265" algn="l"/>
              </a:tabLst>
            </a:pPr>
            <a:r>
              <a:rPr sz="1800" b="1" dirty="0">
                <a:latin typeface="Arial"/>
                <a:cs typeface="Arial"/>
              </a:rPr>
              <a:t>Idea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take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CNN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2700" baseline="3086" dirty="0">
                <a:latin typeface="Arial"/>
                <a:cs typeface="Arial"/>
              </a:rPr>
              <a:t>Inception</a:t>
            </a:r>
            <a:r>
              <a:rPr sz="2700" spc="-60" baseline="3086" dirty="0">
                <a:latin typeface="Arial"/>
                <a:cs typeface="Arial"/>
              </a:rPr>
              <a:t> </a:t>
            </a:r>
            <a:r>
              <a:rPr sz="2700" baseline="3086" dirty="0">
                <a:latin typeface="Arial"/>
                <a:cs typeface="Arial"/>
              </a:rPr>
              <a:t>Block:</a:t>
            </a:r>
            <a:r>
              <a:rPr sz="2700" spc="-52" baseline="3086" dirty="0">
                <a:latin typeface="Arial"/>
                <a:cs typeface="Arial"/>
              </a:rPr>
              <a:t> </a:t>
            </a:r>
            <a:r>
              <a:rPr sz="2700" spc="-15" baseline="3086" dirty="0">
                <a:latin typeface="Arial"/>
                <a:cs typeface="Arial"/>
              </a:rPr>
              <a:t>Inflated </a:t>
            </a:r>
            <a:r>
              <a:rPr sz="1800" spc="-10" dirty="0">
                <a:latin typeface="Arial"/>
                <a:cs typeface="Arial"/>
              </a:rPr>
              <a:t>architecture.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00774" y="4286792"/>
            <a:ext cx="87058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Previous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layer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600" y="4636335"/>
            <a:ext cx="4668520" cy="43053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50" dirty="0">
                <a:latin typeface="Arial"/>
                <a:cs typeface="Arial"/>
              </a:rPr>
              <a:t>Carreira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“Quo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Vadis,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10" dirty="0">
                <a:latin typeface="Arial"/>
                <a:cs typeface="Arial"/>
              </a:rPr>
              <a:t> Recognition?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</a:t>
            </a:r>
            <a:r>
              <a:rPr sz="750" spc="-5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New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Model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the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Kinetics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Dataset”,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CVPR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2017</a:t>
            </a:r>
            <a:endParaRPr sz="75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18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2019" y="2546874"/>
            <a:ext cx="3066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Replace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</a:t>
            </a:r>
            <a:r>
              <a:rPr sz="1800" spc="-15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K</a:t>
            </a:r>
            <a:r>
              <a:rPr sz="1800" spc="-37" baseline="-32407" dirty="0">
                <a:latin typeface="Arial"/>
                <a:cs typeface="Arial"/>
              </a:rPr>
              <a:t>w </a:t>
            </a:r>
            <a:r>
              <a:rPr sz="1800" dirty="0">
                <a:latin typeface="Arial"/>
                <a:cs typeface="Arial"/>
              </a:rPr>
              <a:t>conv/pool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32" baseline="-32407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x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w</a:t>
            </a:r>
            <a:r>
              <a:rPr sz="1800" spc="247" baseline="-32407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5601" y="-113796"/>
            <a:ext cx="7886700" cy="994172"/>
          </a:xfrm>
          <a:prstGeom prst="rect">
            <a:avLst/>
          </a:prstGeom>
        </p:spPr>
        <p:txBody>
          <a:bodyPr vert="horz" wrap="square" lIns="0" tIns="89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Inflating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2D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Networks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to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10" dirty="0">
                <a:latin typeface="Arial"/>
                <a:cs typeface="Arial"/>
              </a:rPr>
              <a:t> (I3D)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853" y="620900"/>
            <a:ext cx="542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been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images.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reuse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video?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139" y="1422737"/>
            <a:ext cx="346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Idea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take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10" dirty="0">
                <a:latin typeface="Arial"/>
                <a:cs typeface="Arial"/>
              </a:rPr>
              <a:t> architecture.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739" y="1971377"/>
            <a:ext cx="365506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Replace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</a:t>
            </a:r>
            <a:r>
              <a:rPr sz="1800" spc="-7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w</a:t>
            </a:r>
            <a:r>
              <a:rPr sz="1800" spc="240" baseline="-32407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conv/pool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40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</a:t>
            </a:r>
            <a:r>
              <a:rPr sz="1800" spc="-7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w</a:t>
            </a:r>
            <a:r>
              <a:rPr sz="1800" spc="240" baseline="-32407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38100" marR="17462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weights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initialize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copy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32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space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divide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K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  <a:p>
            <a:pPr marL="38100" marR="26860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result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2D </a:t>
            </a:r>
            <a:r>
              <a:rPr sz="1800" dirty="0">
                <a:latin typeface="Arial"/>
                <a:cs typeface="Arial"/>
              </a:rPr>
              <a:t>conv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“constant”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2384" y="1707495"/>
            <a:ext cx="1001271" cy="75217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52395" y="1263565"/>
            <a:ext cx="25520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3990">
              <a:lnSpc>
                <a:spcPct val="100000"/>
              </a:lnSpc>
              <a:spcBef>
                <a:spcPts val="100"/>
              </a:spcBef>
              <a:tabLst>
                <a:tab pos="1191260" algn="l"/>
                <a:tab pos="1334770" algn="l"/>
              </a:tabLst>
            </a:pPr>
            <a:r>
              <a:rPr sz="1500" spc="-10" dirty="0">
                <a:latin typeface="Arial"/>
                <a:cs typeface="Arial"/>
              </a:rPr>
              <a:t>Input: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2250" baseline="1851" dirty="0">
                <a:latin typeface="Arial"/>
                <a:cs typeface="Arial"/>
              </a:rPr>
              <a:t>2D</a:t>
            </a:r>
            <a:r>
              <a:rPr sz="2250" spc="-52" baseline="1851" dirty="0">
                <a:latin typeface="Arial"/>
                <a:cs typeface="Arial"/>
              </a:rPr>
              <a:t> </a:t>
            </a:r>
            <a:r>
              <a:rPr sz="2250" baseline="1851" dirty="0">
                <a:latin typeface="Arial"/>
                <a:cs typeface="Arial"/>
              </a:rPr>
              <a:t>conv</a:t>
            </a:r>
            <a:r>
              <a:rPr sz="2250" spc="-52" baseline="1851" dirty="0">
                <a:latin typeface="Arial"/>
                <a:cs typeface="Arial"/>
              </a:rPr>
              <a:t> </a:t>
            </a:r>
            <a:r>
              <a:rPr sz="2250" spc="-15" baseline="1851" dirty="0">
                <a:latin typeface="Arial"/>
                <a:cs typeface="Arial"/>
              </a:rPr>
              <a:t>kernel: </a:t>
            </a:r>
            <a:r>
              <a:rPr sz="1500" dirty="0">
                <a:latin typeface="Arial"/>
                <a:cs typeface="Arial"/>
              </a:rPr>
              <a:t>3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r>
              <a:rPr sz="1500" dirty="0">
                <a:latin typeface="Arial"/>
                <a:cs typeface="Arial"/>
              </a:rPr>
              <a:t>		</a:t>
            </a:r>
            <a:r>
              <a:rPr sz="2250" baseline="1851" dirty="0">
                <a:latin typeface="Arial"/>
                <a:cs typeface="Arial"/>
              </a:rPr>
              <a:t>C</a:t>
            </a:r>
            <a:r>
              <a:rPr sz="1500" baseline="-30555" dirty="0">
                <a:latin typeface="Arial"/>
                <a:cs typeface="Arial"/>
              </a:rPr>
              <a:t>in</a:t>
            </a:r>
            <a:r>
              <a:rPr sz="1500" spc="195" baseline="-30555" dirty="0">
                <a:latin typeface="Arial"/>
                <a:cs typeface="Arial"/>
              </a:rPr>
              <a:t> </a:t>
            </a:r>
            <a:r>
              <a:rPr sz="2250" baseline="1851" dirty="0">
                <a:latin typeface="Arial"/>
                <a:cs typeface="Arial"/>
              </a:rPr>
              <a:t>x</a:t>
            </a:r>
            <a:r>
              <a:rPr sz="2250" spc="-15" baseline="1851" dirty="0">
                <a:latin typeface="Arial"/>
                <a:cs typeface="Arial"/>
              </a:rPr>
              <a:t> </a:t>
            </a:r>
            <a:r>
              <a:rPr sz="2250" baseline="1851" dirty="0">
                <a:latin typeface="Arial"/>
                <a:cs typeface="Arial"/>
              </a:rPr>
              <a:t>K</a:t>
            </a:r>
            <a:r>
              <a:rPr sz="1500" baseline="-30555" dirty="0">
                <a:latin typeface="Arial"/>
                <a:cs typeface="Arial"/>
              </a:rPr>
              <a:t>h</a:t>
            </a:r>
            <a:r>
              <a:rPr sz="1500" spc="-7" baseline="-30555" dirty="0">
                <a:latin typeface="Arial"/>
                <a:cs typeface="Arial"/>
              </a:rPr>
              <a:t> </a:t>
            </a:r>
            <a:r>
              <a:rPr sz="2250" baseline="1851" dirty="0">
                <a:latin typeface="Arial"/>
                <a:cs typeface="Arial"/>
              </a:rPr>
              <a:t>x</a:t>
            </a:r>
            <a:r>
              <a:rPr sz="2250" spc="-15" baseline="1851" dirty="0">
                <a:latin typeface="Arial"/>
                <a:cs typeface="Arial"/>
              </a:rPr>
              <a:t> </a:t>
            </a:r>
            <a:r>
              <a:rPr sz="2250" spc="-37" baseline="1851" dirty="0">
                <a:latin typeface="Arial"/>
                <a:cs typeface="Arial"/>
              </a:rPr>
              <a:t>K</a:t>
            </a:r>
            <a:r>
              <a:rPr sz="1500" spc="-37" baseline="-30555" dirty="0">
                <a:latin typeface="Arial"/>
                <a:cs typeface="Arial"/>
              </a:rPr>
              <a:t>w</a:t>
            </a:r>
            <a:endParaRPr sz="1500" baseline="-3055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31440" y="4009583"/>
            <a:ext cx="13474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3D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conv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kernel: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75976" y="1937974"/>
            <a:ext cx="420370" cy="420370"/>
            <a:chOff x="6275976" y="1937974"/>
            <a:chExt cx="420370" cy="420370"/>
          </a:xfrm>
        </p:grpSpPr>
        <p:sp>
          <p:nvSpPr>
            <p:cNvPr id="9" name="object 9"/>
            <p:cNvSpPr/>
            <p:nvPr/>
          </p:nvSpPr>
          <p:spPr>
            <a:xfrm>
              <a:off x="6288676" y="1950674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69">
                  <a:moveTo>
                    <a:pt x="394729" y="394729"/>
                  </a:moveTo>
                  <a:lnTo>
                    <a:pt x="0" y="394729"/>
                  </a:lnTo>
                  <a:lnTo>
                    <a:pt x="0" y="0"/>
                  </a:lnTo>
                  <a:lnTo>
                    <a:pt x="394729" y="0"/>
                  </a:lnTo>
                  <a:lnTo>
                    <a:pt x="394729" y="394729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88676" y="1950674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69">
                  <a:moveTo>
                    <a:pt x="0" y="0"/>
                  </a:moveTo>
                  <a:lnTo>
                    <a:pt x="394729" y="0"/>
                  </a:lnTo>
                  <a:lnTo>
                    <a:pt x="394729" y="394729"/>
                  </a:lnTo>
                  <a:lnTo>
                    <a:pt x="0" y="39472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A5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174816" y="3332662"/>
            <a:ext cx="605155" cy="588645"/>
            <a:chOff x="6174816" y="3332662"/>
            <a:chExt cx="605155" cy="588645"/>
          </a:xfrm>
        </p:grpSpPr>
        <p:sp>
          <p:nvSpPr>
            <p:cNvPr id="12" name="object 12"/>
            <p:cNvSpPr/>
            <p:nvPr/>
          </p:nvSpPr>
          <p:spPr>
            <a:xfrm>
              <a:off x="6187516" y="3345362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70">
                  <a:moveTo>
                    <a:pt x="394729" y="394729"/>
                  </a:moveTo>
                  <a:lnTo>
                    <a:pt x="0" y="394729"/>
                  </a:lnTo>
                  <a:lnTo>
                    <a:pt x="0" y="0"/>
                  </a:lnTo>
                  <a:lnTo>
                    <a:pt x="394729" y="0"/>
                  </a:lnTo>
                  <a:lnTo>
                    <a:pt x="394729" y="394729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87516" y="3345362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70">
                  <a:moveTo>
                    <a:pt x="0" y="0"/>
                  </a:moveTo>
                  <a:lnTo>
                    <a:pt x="394729" y="0"/>
                  </a:lnTo>
                  <a:lnTo>
                    <a:pt x="394729" y="394729"/>
                  </a:lnTo>
                  <a:lnTo>
                    <a:pt x="0" y="39472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A5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73938" y="3426197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70">
                  <a:moveTo>
                    <a:pt x="394729" y="394729"/>
                  </a:moveTo>
                  <a:lnTo>
                    <a:pt x="0" y="394729"/>
                  </a:lnTo>
                  <a:lnTo>
                    <a:pt x="0" y="0"/>
                  </a:lnTo>
                  <a:lnTo>
                    <a:pt x="394729" y="0"/>
                  </a:lnTo>
                  <a:lnTo>
                    <a:pt x="394729" y="394729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73938" y="3426197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70">
                  <a:moveTo>
                    <a:pt x="0" y="0"/>
                  </a:moveTo>
                  <a:lnTo>
                    <a:pt x="394729" y="0"/>
                  </a:lnTo>
                  <a:lnTo>
                    <a:pt x="394729" y="394729"/>
                  </a:lnTo>
                  <a:lnTo>
                    <a:pt x="0" y="39472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A5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71944" y="3513392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70">
                  <a:moveTo>
                    <a:pt x="394729" y="394729"/>
                  </a:moveTo>
                  <a:lnTo>
                    <a:pt x="0" y="394729"/>
                  </a:lnTo>
                  <a:lnTo>
                    <a:pt x="0" y="0"/>
                  </a:lnTo>
                  <a:lnTo>
                    <a:pt x="394729" y="0"/>
                  </a:lnTo>
                  <a:lnTo>
                    <a:pt x="394729" y="394729"/>
                  </a:lnTo>
                  <a:close/>
                </a:path>
              </a:pathLst>
            </a:custGeom>
            <a:solidFill>
              <a:srgbClr val="398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71944" y="3513392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70">
                  <a:moveTo>
                    <a:pt x="0" y="0"/>
                  </a:moveTo>
                  <a:lnTo>
                    <a:pt x="394729" y="0"/>
                  </a:lnTo>
                  <a:lnTo>
                    <a:pt x="394729" y="394729"/>
                  </a:lnTo>
                  <a:lnTo>
                    <a:pt x="0" y="39472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A5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265689" y="1695213"/>
            <a:ext cx="1035685" cy="761365"/>
            <a:chOff x="7265689" y="1695213"/>
            <a:chExt cx="1035685" cy="761365"/>
          </a:xfrm>
        </p:grpSpPr>
        <p:sp>
          <p:nvSpPr>
            <p:cNvPr id="19" name="object 19"/>
            <p:cNvSpPr/>
            <p:nvPr/>
          </p:nvSpPr>
          <p:spPr>
            <a:xfrm>
              <a:off x="7278389" y="1707913"/>
              <a:ext cx="1010285" cy="735965"/>
            </a:xfrm>
            <a:custGeom>
              <a:avLst/>
              <a:gdLst/>
              <a:ahLst/>
              <a:cxnLst/>
              <a:rect l="l" t="t" r="r" b="b"/>
              <a:pathLst>
                <a:path w="1010284" h="735964">
                  <a:moveTo>
                    <a:pt x="1010013" y="735650"/>
                  </a:moveTo>
                  <a:lnTo>
                    <a:pt x="0" y="735650"/>
                  </a:lnTo>
                  <a:lnTo>
                    <a:pt x="0" y="0"/>
                  </a:lnTo>
                  <a:lnTo>
                    <a:pt x="1010013" y="0"/>
                  </a:lnTo>
                  <a:lnTo>
                    <a:pt x="1010013" y="735650"/>
                  </a:lnTo>
                  <a:close/>
                </a:path>
              </a:pathLst>
            </a:custGeom>
            <a:solidFill>
              <a:srgbClr val="96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78389" y="1707913"/>
              <a:ext cx="1010285" cy="735965"/>
            </a:xfrm>
            <a:custGeom>
              <a:avLst/>
              <a:gdLst/>
              <a:ahLst/>
              <a:cxnLst/>
              <a:rect l="l" t="t" r="r" b="b"/>
              <a:pathLst>
                <a:path w="1010284" h="735964">
                  <a:moveTo>
                    <a:pt x="0" y="0"/>
                  </a:moveTo>
                  <a:lnTo>
                    <a:pt x="1010013" y="0"/>
                  </a:lnTo>
                  <a:lnTo>
                    <a:pt x="1010013" y="735650"/>
                  </a:lnTo>
                  <a:lnTo>
                    <a:pt x="0" y="73565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7026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869762" y="4017776"/>
            <a:ext cx="501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Input: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34022" y="2549349"/>
            <a:ext cx="109855" cy="445770"/>
            <a:chOff x="6234022" y="2549349"/>
            <a:chExt cx="109855" cy="445770"/>
          </a:xfrm>
        </p:grpSpPr>
        <p:sp>
          <p:nvSpPr>
            <p:cNvPr id="23" name="object 23"/>
            <p:cNvSpPr/>
            <p:nvPr/>
          </p:nvSpPr>
          <p:spPr>
            <a:xfrm>
              <a:off x="6288676" y="2549349"/>
              <a:ext cx="0" cy="318135"/>
            </a:xfrm>
            <a:custGeom>
              <a:avLst/>
              <a:gdLst/>
              <a:ahLst/>
              <a:cxnLst/>
              <a:rect l="l" t="t" r="r" b="b"/>
              <a:pathLst>
                <a:path h="318135">
                  <a:moveTo>
                    <a:pt x="0" y="0"/>
                  </a:moveTo>
                  <a:lnTo>
                    <a:pt x="0" y="31760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4022" y="2854256"/>
              <a:ext cx="109307" cy="1406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396135" y="2475299"/>
            <a:ext cx="78803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Copy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kernel </a:t>
            </a:r>
            <a:r>
              <a:rPr sz="1050" dirty="0">
                <a:latin typeface="Arial"/>
                <a:cs typeface="Arial"/>
              </a:rPr>
              <a:t>K</a:t>
            </a:r>
            <a:r>
              <a:rPr sz="1050" baseline="-31746" dirty="0">
                <a:latin typeface="Arial"/>
                <a:cs typeface="Arial"/>
              </a:rPr>
              <a:t>t</a:t>
            </a:r>
            <a:r>
              <a:rPr sz="1050" spc="127" baseline="-31746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times, </a:t>
            </a:r>
            <a:r>
              <a:rPr sz="1050" dirty="0">
                <a:latin typeface="Arial"/>
                <a:cs typeface="Arial"/>
              </a:rPr>
              <a:t>divide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by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K</a:t>
            </a:r>
            <a:r>
              <a:rPr sz="1050" spc="-37" baseline="-31746" dirty="0">
                <a:latin typeface="Arial"/>
                <a:cs typeface="Arial"/>
              </a:rPr>
              <a:t>t</a:t>
            </a:r>
            <a:endParaRPr sz="1050" baseline="-31746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58295" y="1256445"/>
            <a:ext cx="6496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marR="5080" indent="-5334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Output: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57615" y="4017776"/>
            <a:ext cx="6496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Output: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02384" y="2972204"/>
            <a:ext cx="1229995" cy="981075"/>
            <a:chOff x="4602384" y="2972204"/>
            <a:chExt cx="1229995" cy="98107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2384" y="2972204"/>
              <a:ext cx="1001271" cy="75217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684" y="3086504"/>
              <a:ext cx="1001271" cy="75217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984" y="3200804"/>
              <a:ext cx="1001271" cy="75217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7265007" y="3196364"/>
            <a:ext cx="1035685" cy="761365"/>
            <a:chOff x="7265007" y="3196364"/>
            <a:chExt cx="1035685" cy="761365"/>
          </a:xfrm>
        </p:grpSpPr>
        <p:sp>
          <p:nvSpPr>
            <p:cNvPr id="33" name="object 33"/>
            <p:cNvSpPr/>
            <p:nvPr/>
          </p:nvSpPr>
          <p:spPr>
            <a:xfrm>
              <a:off x="7277707" y="3209064"/>
              <a:ext cx="1010285" cy="735965"/>
            </a:xfrm>
            <a:custGeom>
              <a:avLst/>
              <a:gdLst/>
              <a:ahLst/>
              <a:cxnLst/>
              <a:rect l="l" t="t" r="r" b="b"/>
              <a:pathLst>
                <a:path w="1010284" h="735964">
                  <a:moveTo>
                    <a:pt x="1010013" y="735650"/>
                  </a:moveTo>
                  <a:lnTo>
                    <a:pt x="0" y="735650"/>
                  </a:lnTo>
                  <a:lnTo>
                    <a:pt x="0" y="0"/>
                  </a:lnTo>
                  <a:lnTo>
                    <a:pt x="1010013" y="0"/>
                  </a:lnTo>
                  <a:lnTo>
                    <a:pt x="1010013" y="735650"/>
                  </a:lnTo>
                  <a:close/>
                </a:path>
              </a:pathLst>
            </a:custGeom>
            <a:solidFill>
              <a:srgbClr val="96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77707" y="3209064"/>
              <a:ext cx="1010285" cy="735965"/>
            </a:xfrm>
            <a:custGeom>
              <a:avLst/>
              <a:gdLst/>
              <a:ahLst/>
              <a:cxnLst/>
              <a:rect l="l" t="t" r="r" b="b"/>
              <a:pathLst>
                <a:path w="1010284" h="735964">
                  <a:moveTo>
                    <a:pt x="0" y="0"/>
                  </a:moveTo>
                  <a:lnTo>
                    <a:pt x="1010013" y="0"/>
                  </a:lnTo>
                  <a:lnTo>
                    <a:pt x="1010013" y="735650"/>
                  </a:lnTo>
                  <a:lnTo>
                    <a:pt x="0" y="73565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7026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938083" y="2495965"/>
            <a:ext cx="11093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Arial"/>
                <a:cs typeface="Arial"/>
              </a:rPr>
              <a:t>Duplicate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input</a:t>
            </a:r>
            <a:r>
              <a:rPr sz="1050" spc="-25" dirty="0">
                <a:latin typeface="Arial"/>
                <a:cs typeface="Arial"/>
              </a:rPr>
              <a:t> K</a:t>
            </a:r>
            <a:r>
              <a:rPr sz="1050" spc="-37" baseline="-31746" dirty="0">
                <a:latin typeface="Arial"/>
                <a:cs typeface="Arial"/>
              </a:rPr>
              <a:t>t</a:t>
            </a:r>
            <a:r>
              <a:rPr sz="1050" spc="750" baseline="-31746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times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5070" y="2538489"/>
            <a:ext cx="109307" cy="33513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7580616" y="2495965"/>
            <a:ext cx="7810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Output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same!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2203" y="2538489"/>
            <a:ext cx="109307" cy="335135"/>
          </a:xfrm>
          <a:prstGeom prst="rect">
            <a:avLst/>
          </a:prstGeom>
        </p:spPr>
      </p:pic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171183" y="50904"/>
            <a:ext cx="6018530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Inflating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2D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Networks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to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10" dirty="0">
                <a:latin typeface="Arial"/>
                <a:cs typeface="Arial"/>
              </a:rPr>
              <a:t> (I3D)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92828" y="4256229"/>
            <a:ext cx="262255" cy="2965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250" spc="-37" baseline="20370" dirty="0">
                <a:latin typeface="Arial"/>
                <a:cs typeface="Arial"/>
              </a:rPr>
              <a:t>C</a:t>
            </a:r>
            <a:r>
              <a:rPr sz="1000" spc="-25" dirty="0"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81976" y="4256229"/>
            <a:ext cx="1137285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500" dirty="0">
                <a:latin typeface="Arial"/>
                <a:cs typeface="Arial"/>
              </a:rPr>
              <a:t>x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K</a:t>
            </a:r>
            <a:r>
              <a:rPr sz="1500" baseline="-30555" dirty="0">
                <a:latin typeface="Arial"/>
                <a:cs typeface="Arial"/>
              </a:rPr>
              <a:t>t</a:t>
            </a:r>
            <a:r>
              <a:rPr sz="1500" spc="202" baseline="-305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 K</a:t>
            </a:r>
            <a:r>
              <a:rPr sz="1500" baseline="-30555" dirty="0">
                <a:latin typeface="Arial"/>
                <a:cs typeface="Arial"/>
              </a:rPr>
              <a:t>h</a:t>
            </a:r>
            <a:r>
              <a:rPr sz="1500" spc="-7" baseline="-305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K</a:t>
            </a:r>
            <a:r>
              <a:rPr sz="1500" spc="-37" baseline="-30555" dirty="0">
                <a:latin typeface="Arial"/>
                <a:cs typeface="Arial"/>
              </a:rPr>
              <a:t>w</a:t>
            </a:r>
            <a:endParaRPr sz="1500" baseline="-30555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600" y="4264421"/>
            <a:ext cx="5648960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760"/>
              </a:lnSpc>
            </a:pPr>
            <a:r>
              <a:rPr sz="1500" dirty="0">
                <a:latin typeface="Arial"/>
                <a:cs typeface="Arial"/>
              </a:rPr>
              <a:t>3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K</a:t>
            </a:r>
            <a:r>
              <a:rPr sz="1500" baseline="-30555" dirty="0">
                <a:latin typeface="Arial"/>
                <a:cs typeface="Arial"/>
              </a:rPr>
              <a:t>t</a:t>
            </a:r>
            <a:r>
              <a:rPr sz="1500" spc="202" baseline="-305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750" dirty="0">
                <a:latin typeface="Arial"/>
                <a:cs typeface="Arial"/>
              </a:rPr>
              <a:t>Carreira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“Quo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Vadis,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10" dirty="0">
                <a:latin typeface="Arial"/>
                <a:cs typeface="Arial"/>
              </a:rPr>
              <a:t> Recognition?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</a:t>
            </a:r>
            <a:r>
              <a:rPr sz="750" spc="-5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New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Model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the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Kinetics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Dataset”,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CVPR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2017</a:t>
            </a:r>
            <a:endParaRPr sz="7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57249" y="4264421"/>
            <a:ext cx="16903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60"/>
              </a:lnSpc>
            </a:pPr>
            <a:r>
              <a:rPr sz="1500" dirty="0">
                <a:latin typeface="Arial"/>
                <a:cs typeface="Arial"/>
              </a:rPr>
              <a:t>1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W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8478" y="1346624"/>
            <a:ext cx="5345520" cy="32300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3083" y="716548"/>
            <a:ext cx="7148195" cy="355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5295" marR="177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been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images.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reuse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architectures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video?</a:t>
            </a:r>
            <a:endParaRPr sz="18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835"/>
              </a:spcBef>
            </a:pPr>
            <a:r>
              <a:rPr sz="1800" b="1" dirty="0">
                <a:latin typeface="Arial"/>
                <a:cs typeface="Arial"/>
              </a:rPr>
              <a:t>Idea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take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10" dirty="0">
                <a:latin typeface="Arial"/>
                <a:cs typeface="Arial"/>
              </a:rPr>
              <a:t> architecture.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Arial"/>
              <a:cs typeface="Arial"/>
            </a:endParaRPr>
          </a:p>
          <a:p>
            <a:pPr marL="50800" marR="3510279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Replace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</a:t>
            </a:r>
            <a:r>
              <a:rPr sz="1800" spc="-7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w</a:t>
            </a:r>
            <a:r>
              <a:rPr sz="1800" spc="240" baseline="-32407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conv/pool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40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h</a:t>
            </a:r>
            <a:r>
              <a:rPr sz="1800" spc="-7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w</a:t>
            </a:r>
            <a:r>
              <a:rPr sz="1800" spc="240" baseline="-32407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Arial"/>
              <a:cs typeface="Arial"/>
            </a:endParaRPr>
          </a:p>
          <a:p>
            <a:pPr marL="50800" marR="365506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weights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initialize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copy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baseline="-32407" dirty="0">
                <a:latin typeface="Arial"/>
                <a:cs typeface="Arial"/>
              </a:rPr>
              <a:t>t</a:t>
            </a:r>
            <a:r>
              <a:rPr sz="1800" spc="232" baseline="-3240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space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divide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K</a:t>
            </a:r>
            <a:r>
              <a:rPr sz="1800" spc="-37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  <a:p>
            <a:pPr marL="50800" marR="37490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result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2D </a:t>
            </a:r>
            <a:r>
              <a:rPr sz="1800" dirty="0">
                <a:latin typeface="Arial"/>
                <a:cs typeface="Arial"/>
              </a:rPr>
              <a:t>conv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“constant”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00" y="4636335"/>
            <a:ext cx="4668520" cy="43053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750" dirty="0">
                <a:latin typeface="Arial"/>
                <a:cs typeface="Arial"/>
              </a:rPr>
              <a:t>Carreira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Zisserman,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“Quo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Vadis,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10" dirty="0">
                <a:latin typeface="Arial"/>
                <a:cs typeface="Arial"/>
              </a:rPr>
              <a:t> Recognition?</a:t>
            </a:r>
            <a:r>
              <a:rPr sz="750" spc="-4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</a:t>
            </a:r>
            <a:r>
              <a:rPr sz="750" spc="-5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New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Model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the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Kinetics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Dataset”,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CVPR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2017</a:t>
            </a:r>
            <a:endParaRPr sz="75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18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1183" y="50904"/>
            <a:ext cx="6018530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Inflating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2D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Networks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to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3D</a:t>
            </a:r>
            <a:r>
              <a:rPr sz="3200" b="0" spc="-10" dirty="0">
                <a:latin typeface="Arial"/>
                <a:cs typeface="Arial"/>
              </a:rPr>
              <a:t> (I3D)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87" y="3816792"/>
            <a:ext cx="47186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Bertasius et al, “Is </a:t>
            </a:r>
            <a:r>
              <a:rPr sz="900" spc="-10" dirty="0">
                <a:latin typeface="Arial"/>
                <a:cs typeface="Arial"/>
              </a:rPr>
              <a:t>Space-</a:t>
            </a:r>
            <a:r>
              <a:rPr sz="900" spc="-20" dirty="0">
                <a:latin typeface="Arial"/>
                <a:cs typeface="Arial"/>
              </a:rPr>
              <a:t>Time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Attention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All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You</a:t>
            </a:r>
            <a:r>
              <a:rPr sz="900" dirty="0">
                <a:latin typeface="Arial"/>
                <a:cs typeface="Arial"/>
              </a:rPr>
              <a:t> Need for Video </a:t>
            </a:r>
            <a:r>
              <a:rPr sz="900" spc="-10" dirty="0">
                <a:latin typeface="Arial"/>
                <a:cs typeface="Arial"/>
              </a:rPr>
              <a:t>Understanding?”,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ICML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2021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Arnab</a:t>
            </a:r>
            <a:r>
              <a:rPr sz="9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et</a:t>
            </a:r>
            <a:r>
              <a:rPr sz="9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al,</a:t>
            </a:r>
            <a:r>
              <a:rPr sz="9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“ViViT:</a:t>
            </a:r>
            <a:r>
              <a:rPr sz="900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90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Video</a:t>
            </a:r>
            <a:r>
              <a:rPr sz="9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Vision</a:t>
            </a:r>
            <a:r>
              <a:rPr sz="9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Transformer”,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ICCV</a:t>
            </a:r>
            <a:r>
              <a:rPr sz="9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2021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Neimark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et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al,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“Video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Transformer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Network”,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ICCV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2021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656" y="952163"/>
            <a:ext cx="4097196" cy="26147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09523" y="3873399"/>
            <a:ext cx="31388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indent="353060" algn="r">
              <a:lnSpc>
                <a:spcPct val="100000"/>
              </a:lnSpc>
              <a:spcBef>
                <a:spcPts val="100"/>
              </a:spcBef>
            </a:pP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Fan</a:t>
            </a:r>
            <a:r>
              <a:rPr sz="9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et</a:t>
            </a:r>
            <a:r>
              <a:rPr sz="9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al,</a:t>
            </a:r>
            <a:r>
              <a:rPr sz="9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“Multiscale</a:t>
            </a:r>
            <a:r>
              <a:rPr sz="9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Vision</a:t>
            </a:r>
            <a:r>
              <a:rPr sz="9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Transformers”,</a:t>
            </a:r>
            <a:r>
              <a:rPr sz="9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9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ICCV</a:t>
            </a:r>
            <a:r>
              <a:rPr sz="9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2021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Li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et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al,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“MViTv2: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Improved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Multiscale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Vision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Transformers</a:t>
            </a:r>
            <a:r>
              <a:rPr sz="900" spc="-25" dirty="0">
                <a:latin typeface="Arial"/>
                <a:cs typeface="Arial"/>
              </a:rPr>
              <a:t> for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spc="-10" dirty="0">
                <a:latin typeface="Arial"/>
                <a:cs typeface="Arial"/>
              </a:rPr>
              <a:t>Classification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and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Detection”,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CVPR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2022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761" y="57150"/>
            <a:ext cx="7886700" cy="99417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b="0" dirty="0">
                <a:latin typeface="Arial"/>
                <a:cs typeface="Arial"/>
              </a:rPr>
              <a:t>Vision</a:t>
            </a:r>
            <a:r>
              <a:rPr sz="3200" b="0" spc="-1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Transformers</a:t>
            </a:r>
            <a:r>
              <a:rPr sz="3200" b="0" spc="-7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for</a:t>
            </a:r>
            <a:r>
              <a:rPr sz="3200" b="0" spc="-7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Video</a:t>
            </a:r>
            <a:endParaRPr sz="3200" dirty="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  <a:spcBef>
                <a:spcPts val="280"/>
              </a:spcBef>
              <a:tabLst>
                <a:tab pos="5171440" algn="l"/>
              </a:tabLst>
            </a:pPr>
            <a:r>
              <a:rPr sz="1500" b="0" spc="-10" dirty="0">
                <a:latin typeface="Arial"/>
                <a:cs typeface="Arial"/>
              </a:rPr>
              <a:t>Factorized</a:t>
            </a:r>
            <a:r>
              <a:rPr sz="1500" b="0" spc="-55" dirty="0">
                <a:latin typeface="Arial"/>
                <a:cs typeface="Arial"/>
              </a:rPr>
              <a:t> </a:t>
            </a:r>
            <a:r>
              <a:rPr sz="1500" b="0" spc="-10" dirty="0">
                <a:latin typeface="Arial"/>
                <a:cs typeface="Arial"/>
              </a:rPr>
              <a:t>attention:</a:t>
            </a:r>
            <a:r>
              <a:rPr sz="1500" b="0" spc="-90" dirty="0">
                <a:latin typeface="Arial"/>
                <a:cs typeface="Arial"/>
              </a:rPr>
              <a:t> </a:t>
            </a:r>
            <a:r>
              <a:rPr sz="1500" b="0" dirty="0">
                <a:latin typeface="Arial"/>
                <a:cs typeface="Arial"/>
              </a:rPr>
              <a:t>Attend</a:t>
            </a:r>
            <a:r>
              <a:rPr sz="1500" b="0" spc="-35" dirty="0">
                <a:latin typeface="Arial"/>
                <a:cs typeface="Arial"/>
              </a:rPr>
              <a:t> </a:t>
            </a:r>
            <a:r>
              <a:rPr sz="1500" b="0" dirty="0">
                <a:latin typeface="Arial"/>
                <a:cs typeface="Arial"/>
              </a:rPr>
              <a:t>over</a:t>
            </a:r>
            <a:r>
              <a:rPr sz="1500" b="0" spc="-35" dirty="0">
                <a:latin typeface="Arial"/>
                <a:cs typeface="Arial"/>
              </a:rPr>
              <a:t> </a:t>
            </a:r>
            <a:r>
              <a:rPr sz="1500" b="0" dirty="0">
                <a:latin typeface="Arial"/>
                <a:cs typeface="Arial"/>
              </a:rPr>
              <a:t>space</a:t>
            </a:r>
            <a:r>
              <a:rPr sz="1500" b="0" spc="-40" dirty="0">
                <a:latin typeface="Arial"/>
                <a:cs typeface="Arial"/>
              </a:rPr>
              <a:t> </a:t>
            </a:r>
            <a:r>
              <a:rPr sz="1500" b="0" dirty="0">
                <a:latin typeface="Arial"/>
                <a:cs typeface="Arial"/>
              </a:rPr>
              <a:t>/</a:t>
            </a:r>
            <a:r>
              <a:rPr sz="1500" b="0" spc="-35" dirty="0">
                <a:latin typeface="Arial"/>
                <a:cs typeface="Arial"/>
              </a:rPr>
              <a:t> </a:t>
            </a:r>
            <a:r>
              <a:rPr sz="1500" b="0" spc="-20" dirty="0">
                <a:latin typeface="Arial"/>
                <a:cs typeface="Arial"/>
              </a:rPr>
              <a:t>time</a:t>
            </a:r>
            <a:r>
              <a:rPr sz="1500" b="0" dirty="0">
                <a:latin typeface="Arial"/>
                <a:cs typeface="Arial"/>
              </a:rPr>
              <a:t>	Pooling</a:t>
            </a:r>
            <a:r>
              <a:rPr sz="1500" b="0" spc="-65" dirty="0">
                <a:latin typeface="Arial"/>
                <a:cs typeface="Arial"/>
              </a:rPr>
              <a:t> </a:t>
            </a:r>
            <a:r>
              <a:rPr sz="1500" b="0" dirty="0">
                <a:latin typeface="Arial"/>
                <a:cs typeface="Arial"/>
              </a:rPr>
              <a:t>module:</a:t>
            </a:r>
            <a:r>
              <a:rPr sz="1500" b="0" spc="-65" dirty="0">
                <a:latin typeface="Arial"/>
                <a:cs typeface="Arial"/>
              </a:rPr>
              <a:t> </a:t>
            </a:r>
            <a:r>
              <a:rPr sz="1500" b="0" dirty="0">
                <a:latin typeface="Arial"/>
                <a:cs typeface="Arial"/>
              </a:rPr>
              <a:t>Reduce</a:t>
            </a:r>
            <a:r>
              <a:rPr sz="1500" b="0" spc="-65" dirty="0">
                <a:latin typeface="Arial"/>
                <a:cs typeface="Arial"/>
              </a:rPr>
              <a:t> </a:t>
            </a:r>
            <a:r>
              <a:rPr sz="1500" b="0" dirty="0">
                <a:latin typeface="Arial"/>
                <a:cs typeface="Arial"/>
              </a:rPr>
              <a:t>number</a:t>
            </a:r>
            <a:r>
              <a:rPr sz="1500" b="0" spc="-65" dirty="0">
                <a:latin typeface="Arial"/>
                <a:cs typeface="Arial"/>
              </a:rPr>
              <a:t> </a:t>
            </a:r>
            <a:r>
              <a:rPr sz="1500" b="0" dirty="0">
                <a:latin typeface="Arial"/>
                <a:cs typeface="Arial"/>
              </a:rPr>
              <a:t>of</a:t>
            </a:r>
            <a:r>
              <a:rPr sz="1500" b="0" spc="-65" dirty="0">
                <a:latin typeface="Arial"/>
                <a:cs typeface="Arial"/>
              </a:rPr>
              <a:t> </a:t>
            </a:r>
            <a:r>
              <a:rPr sz="1500" b="0" spc="-10" dirty="0">
                <a:latin typeface="Arial"/>
                <a:cs typeface="Arial"/>
              </a:rPr>
              <a:t>tokens</a:t>
            </a:r>
            <a:endParaRPr sz="15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2984" y="1051322"/>
            <a:ext cx="3272255" cy="27434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887" y="779044"/>
            <a:ext cx="8658224" cy="35683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-53730"/>
            <a:ext cx="7886700" cy="994172"/>
          </a:xfrm>
          <a:prstGeom prst="rect">
            <a:avLst/>
          </a:prstGeom>
        </p:spPr>
        <p:txBody>
          <a:bodyPr vert="horz" wrap="square" lIns="0" tIns="89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Vision</a:t>
            </a:r>
            <a:r>
              <a:rPr sz="3200" b="0" spc="-1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Transformers</a:t>
            </a:r>
            <a:r>
              <a:rPr sz="3200" b="0" spc="-7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for</a:t>
            </a:r>
            <a:r>
              <a:rPr sz="3200" b="0" spc="-7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Video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5" y="4525519"/>
            <a:ext cx="615950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Li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al,</a:t>
            </a:r>
            <a:r>
              <a:rPr sz="1050" spc="-10" dirty="0">
                <a:latin typeface="Arial"/>
                <a:cs typeface="Arial"/>
              </a:rPr>
              <a:t> “MViTv2: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Improved Multiscale Vision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Transformers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Classification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Detection”, </a:t>
            </a:r>
            <a:r>
              <a:rPr sz="1050" dirty="0">
                <a:latin typeface="Arial"/>
                <a:cs typeface="Arial"/>
              </a:rPr>
              <a:t>CVPR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2022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2344" y="479550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351" y="86041"/>
            <a:ext cx="4551680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Visualizing</a:t>
            </a:r>
            <a:r>
              <a:rPr sz="3200" b="0" spc="-9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Video</a:t>
            </a:r>
            <a:r>
              <a:rPr sz="3200" b="0" spc="-9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Models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7925" y="1152799"/>
            <a:ext cx="5780405" cy="1958339"/>
            <a:chOff x="1667925" y="1152799"/>
            <a:chExt cx="5780405" cy="195833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1201" y="1152799"/>
              <a:ext cx="5592280" cy="19582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67925" y="1611204"/>
              <a:ext cx="5399405" cy="0"/>
            </a:xfrm>
            <a:custGeom>
              <a:avLst/>
              <a:gdLst/>
              <a:ahLst/>
              <a:cxnLst/>
              <a:rect l="l" t="t" r="r" b="b"/>
              <a:pathLst>
                <a:path w="5399405">
                  <a:moveTo>
                    <a:pt x="0" y="0"/>
                  </a:moveTo>
                  <a:lnTo>
                    <a:pt x="5399314" y="0"/>
                  </a:lnTo>
                </a:path>
              </a:pathLst>
            </a:custGeom>
            <a:ln w="634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67240" y="1506318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70"/>
                  </a:moveTo>
                  <a:lnTo>
                    <a:pt x="0" y="0"/>
                  </a:lnTo>
                  <a:lnTo>
                    <a:pt x="288169" y="104885"/>
                  </a:lnTo>
                  <a:lnTo>
                    <a:pt x="0" y="209770"/>
                  </a:lnTo>
                  <a:close/>
                </a:path>
              </a:pathLst>
            </a:custGeom>
            <a:solidFill>
              <a:srgbClr val="96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67240" y="1506318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70"/>
                  </a:moveTo>
                  <a:lnTo>
                    <a:pt x="288169" y="104885"/>
                  </a:lnTo>
                  <a:lnTo>
                    <a:pt x="0" y="0"/>
                  </a:lnTo>
                  <a:lnTo>
                    <a:pt x="0" y="209770"/>
                  </a:lnTo>
                  <a:close/>
                </a:path>
              </a:pathLst>
            </a:custGeom>
            <a:ln w="634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1842" y="2607245"/>
              <a:ext cx="5399405" cy="0"/>
            </a:xfrm>
            <a:custGeom>
              <a:avLst/>
              <a:gdLst/>
              <a:ahLst/>
              <a:cxnLst/>
              <a:rect l="l" t="t" r="r" b="b"/>
              <a:pathLst>
                <a:path w="5399405">
                  <a:moveTo>
                    <a:pt x="0" y="0"/>
                  </a:moveTo>
                  <a:lnTo>
                    <a:pt x="5399314" y="0"/>
                  </a:lnTo>
                </a:path>
              </a:pathLst>
            </a:custGeom>
            <a:ln w="634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81157" y="250236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0" y="0"/>
                  </a:lnTo>
                  <a:lnTo>
                    <a:pt x="288169" y="104884"/>
                  </a:lnTo>
                  <a:lnTo>
                    <a:pt x="0" y="209769"/>
                  </a:lnTo>
                  <a:close/>
                </a:path>
              </a:pathLst>
            </a:custGeom>
            <a:solidFill>
              <a:srgbClr val="96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81157" y="2502360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90" h="210185">
                  <a:moveTo>
                    <a:pt x="0" y="209769"/>
                  </a:moveTo>
                  <a:lnTo>
                    <a:pt x="288169" y="104884"/>
                  </a:lnTo>
                  <a:lnTo>
                    <a:pt x="0" y="0"/>
                  </a:lnTo>
                  <a:lnTo>
                    <a:pt x="0" y="209769"/>
                  </a:lnTo>
                  <a:close/>
                </a:path>
              </a:pathLst>
            </a:custGeom>
            <a:ln w="634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62842" y="2864052"/>
              <a:ext cx="5385435" cy="0"/>
            </a:xfrm>
            <a:custGeom>
              <a:avLst/>
              <a:gdLst/>
              <a:ahLst/>
              <a:cxnLst/>
              <a:rect l="l" t="t" r="r" b="b"/>
              <a:pathLst>
                <a:path w="5385434">
                  <a:moveTo>
                    <a:pt x="5385397" y="0"/>
                  </a:moveTo>
                  <a:lnTo>
                    <a:pt x="0" y="0"/>
                  </a:lnTo>
                </a:path>
              </a:pathLst>
            </a:custGeom>
            <a:ln w="634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74673" y="2759167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89" h="210185">
                  <a:moveTo>
                    <a:pt x="288169" y="209769"/>
                  </a:moveTo>
                  <a:lnTo>
                    <a:pt x="0" y="104884"/>
                  </a:lnTo>
                  <a:lnTo>
                    <a:pt x="288169" y="0"/>
                  </a:lnTo>
                  <a:lnTo>
                    <a:pt x="288169" y="20976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4673" y="2759167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89" h="210185">
                  <a:moveTo>
                    <a:pt x="288169" y="0"/>
                  </a:moveTo>
                  <a:lnTo>
                    <a:pt x="0" y="104884"/>
                  </a:lnTo>
                  <a:lnTo>
                    <a:pt x="288169" y="209769"/>
                  </a:lnTo>
                  <a:lnTo>
                    <a:pt x="288169" y="0"/>
                  </a:lnTo>
                  <a:close/>
                </a:path>
              </a:pathLst>
            </a:custGeom>
            <a:ln w="634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8926" y="1856133"/>
              <a:ext cx="5385435" cy="0"/>
            </a:xfrm>
            <a:custGeom>
              <a:avLst/>
              <a:gdLst/>
              <a:ahLst/>
              <a:cxnLst/>
              <a:rect l="l" t="t" r="r" b="b"/>
              <a:pathLst>
                <a:path w="5385434">
                  <a:moveTo>
                    <a:pt x="5385397" y="0"/>
                  </a:moveTo>
                  <a:lnTo>
                    <a:pt x="0" y="0"/>
                  </a:lnTo>
                </a:path>
              </a:pathLst>
            </a:custGeom>
            <a:ln w="634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0757" y="1751248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89" h="210185">
                  <a:moveTo>
                    <a:pt x="288169" y="209769"/>
                  </a:moveTo>
                  <a:lnTo>
                    <a:pt x="0" y="104884"/>
                  </a:lnTo>
                  <a:lnTo>
                    <a:pt x="288169" y="0"/>
                  </a:lnTo>
                  <a:lnTo>
                    <a:pt x="288169" y="20976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0757" y="1751248"/>
              <a:ext cx="288290" cy="210185"/>
            </a:xfrm>
            <a:custGeom>
              <a:avLst/>
              <a:gdLst/>
              <a:ahLst/>
              <a:cxnLst/>
              <a:rect l="l" t="t" r="r" b="b"/>
              <a:pathLst>
                <a:path w="288289" h="210185">
                  <a:moveTo>
                    <a:pt x="288169" y="0"/>
                  </a:moveTo>
                  <a:lnTo>
                    <a:pt x="0" y="104884"/>
                  </a:lnTo>
                  <a:lnTo>
                    <a:pt x="288169" y="209769"/>
                  </a:lnTo>
                  <a:lnTo>
                    <a:pt x="288169" y="0"/>
                  </a:lnTo>
                  <a:close/>
                </a:path>
              </a:pathLst>
            </a:custGeom>
            <a:ln w="634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64540" y="1223881"/>
            <a:ext cx="818515" cy="818515"/>
            <a:chOff x="464540" y="1223881"/>
            <a:chExt cx="818515" cy="818515"/>
          </a:xfrm>
        </p:grpSpPr>
        <p:sp>
          <p:nvSpPr>
            <p:cNvPr id="18" name="object 18"/>
            <p:cNvSpPr/>
            <p:nvPr/>
          </p:nvSpPr>
          <p:spPr>
            <a:xfrm>
              <a:off x="477240" y="1236581"/>
              <a:ext cx="793115" cy="793115"/>
            </a:xfrm>
            <a:custGeom>
              <a:avLst/>
              <a:gdLst/>
              <a:ahLst/>
              <a:cxnLst/>
              <a:rect l="l" t="t" r="r" b="b"/>
              <a:pathLst>
                <a:path w="793115" h="793114">
                  <a:moveTo>
                    <a:pt x="792677" y="792677"/>
                  </a:moveTo>
                  <a:lnTo>
                    <a:pt x="0" y="792677"/>
                  </a:lnTo>
                  <a:lnTo>
                    <a:pt x="0" y="0"/>
                  </a:lnTo>
                  <a:lnTo>
                    <a:pt x="792677" y="0"/>
                  </a:lnTo>
                  <a:lnTo>
                    <a:pt x="792677" y="79267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7240" y="1236581"/>
              <a:ext cx="793115" cy="793115"/>
            </a:xfrm>
            <a:custGeom>
              <a:avLst/>
              <a:gdLst/>
              <a:ahLst/>
              <a:cxnLst/>
              <a:rect l="l" t="t" r="r" b="b"/>
              <a:pathLst>
                <a:path w="793115" h="793114">
                  <a:moveTo>
                    <a:pt x="0" y="0"/>
                  </a:moveTo>
                  <a:lnTo>
                    <a:pt x="792677" y="0"/>
                  </a:lnTo>
                  <a:lnTo>
                    <a:pt x="792677" y="792677"/>
                  </a:lnTo>
                  <a:lnTo>
                    <a:pt x="0" y="79267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1800" y="843610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5964" y="2290379"/>
            <a:ext cx="818515" cy="818515"/>
            <a:chOff x="495964" y="2290379"/>
            <a:chExt cx="818515" cy="818515"/>
          </a:xfrm>
        </p:grpSpPr>
        <p:sp>
          <p:nvSpPr>
            <p:cNvPr id="22" name="object 22"/>
            <p:cNvSpPr/>
            <p:nvPr/>
          </p:nvSpPr>
          <p:spPr>
            <a:xfrm>
              <a:off x="508664" y="2303079"/>
              <a:ext cx="793115" cy="793115"/>
            </a:xfrm>
            <a:custGeom>
              <a:avLst/>
              <a:gdLst/>
              <a:ahLst/>
              <a:cxnLst/>
              <a:rect l="l" t="t" r="r" b="b"/>
              <a:pathLst>
                <a:path w="793115" h="793114">
                  <a:moveTo>
                    <a:pt x="792677" y="792677"/>
                  </a:moveTo>
                  <a:lnTo>
                    <a:pt x="0" y="792677"/>
                  </a:lnTo>
                  <a:lnTo>
                    <a:pt x="0" y="0"/>
                  </a:lnTo>
                  <a:lnTo>
                    <a:pt x="792677" y="0"/>
                  </a:lnTo>
                  <a:lnTo>
                    <a:pt x="792677" y="79267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8664" y="2303079"/>
              <a:ext cx="793115" cy="793115"/>
            </a:xfrm>
            <a:custGeom>
              <a:avLst/>
              <a:gdLst/>
              <a:ahLst/>
              <a:cxnLst/>
              <a:rect l="l" t="t" r="r" b="b"/>
              <a:pathLst>
                <a:path w="793115" h="793114">
                  <a:moveTo>
                    <a:pt x="0" y="0"/>
                  </a:moveTo>
                  <a:lnTo>
                    <a:pt x="792677" y="0"/>
                  </a:lnTo>
                  <a:lnTo>
                    <a:pt x="792677" y="792677"/>
                  </a:lnTo>
                  <a:lnTo>
                    <a:pt x="0" y="79267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86818" y="3155833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96009" y="789855"/>
            <a:ext cx="39223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963334"/>
                </a:solidFill>
                <a:latin typeface="Arial"/>
                <a:cs typeface="Arial"/>
              </a:rPr>
              <a:t>Forward:</a:t>
            </a:r>
            <a:r>
              <a:rPr sz="2100" b="1" spc="-55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963334"/>
                </a:solidFill>
                <a:latin typeface="Arial"/>
                <a:cs typeface="Arial"/>
              </a:rPr>
              <a:t>Compute</a:t>
            </a:r>
            <a:r>
              <a:rPr sz="2100" b="1" spc="-5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963334"/>
                </a:solidFill>
                <a:latin typeface="Arial"/>
                <a:cs typeface="Arial"/>
              </a:rPr>
              <a:t>class</a:t>
            </a:r>
            <a:r>
              <a:rPr sz="2100" b="1" spc="-50" dirty="0">
                <a:solidFill>
                  <a:srgbClr val="963334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963334"/>
                </a:solidFill>
                <a:latin typeface="Arial"/>
                <a:cs typeface="Arial"/>
              </a:rPr>
              <a:t>score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96008" y="3213583"/>
            <a:ext cx="3729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C00000"/>
                </a:solidFill>
                <a:latin typeface="Arial"/>
                <a:cs typeface="Arial"/>
              </a:rPr>
              <a:t>Backward:</a:t>
            </a:r>
            <a:r>
              <a:rPr sz="21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C00000"/>
                </a:solidFill>
                <a:latin typeface="Arial"/>
                <a:cs typeface="Arial"/>
              </a:rPr>
              <a:t>Compute</a:t>
            </a:r>
            <a:r>
              <a:rPr sz="21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C00000"/>
                </a:solidFill>
                <a:latin typeface="Arial"/>
                <a:cs typeface="Arial"/>
              </a:rPr>
              <a:t>gradient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50618" y="1888631"/>
            <a:ext cx="15970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805" marR="5080" indent="-45974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Arial"/>
                <a:cs typeface="Arial"/>
              </a:rPr>
              <a:t>”weightlifting” score</a:t>
            </a:r>
            <a:endParaRPr sz="2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90619" y="3969017"/>
            <a:ext cx="46278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50" dirty="0">
                <a:latin typeface="Arial"/>
                <a:cs typeface="Arial"/>
              </a:rPr>
              <a:t>Figure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credit: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Simonyan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and Zisserman,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“Two-</a:t>
            </a:r>
            <a:r>
              <a:rPr sz="750" dirty="0">
                <a:latin typeface="Arial"/>
                <a:cs typeface="Arial"/>
              </a:rPr>
              <a:t>stream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convolutional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networks for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recognition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in </a:t>
            </a:r>
            <a:r>
              <a:rPr sz="750" spc="-10" dirty="0">
                <a:latin typeface="Arial"/>
                <a:cs typeface="Arial"/>
              </a:rPr>
              <a:t>videos”, </a:t>
            </a:r>
            <a:r>
              <a:rPr sz="750" dirty="0">
                <a:latin typeface="Arial"/>
                <a:cs typeface="Arial"/>
              </a:rPr>
              <a:t>NeurIPS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2014</a:t>
            </a:r>
            <a:endParaRPr sz="750">
              <a:latin typeface="Arial"/>
              <a:cs typeface="Arial"/>
            </a:endParaRPr>
          </a:p>
          <a:p>
            <a:pPr marL="12700" marR="99060">
              <a:lnSpc>
                <a:spcPct val="100000"/>
              </a:lnSpc>
            </a:pPr>
            <a:r>
              <a:rPr sz="750" dirty="0">
                <a:latin typeface="Arial"/>
                <a:cs typeface="Arial"/>
              </a:rPr>
              <a:t>Feichtenhofer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et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al,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“What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have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we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learned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from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deep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representations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for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action</a:t>
            </a:r>
            <a:r>
              <a:rPr sz="750" spc="-10" dirty="0">
                <a:latin typeface="Arial"/>
                <a:cs typeface="Arial"/>
              </a:rPr>
              <a:t> recognition?”,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CVPR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2018</a:t>
            </a:r>
            <a:r>
              <a:rPr sz="750" dirty="0">
                <a:latin typeface="Arial"/>
                <a:cs typeface="Arial"/>
              </a:rPr>
              <a:t> Feichtenhofer et al, “Deep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insights into </a:t>
            </a:r>
            <a:r>
              <a:rPr sz="750" spc="-10" dirty="0">
                <a:latin typeface="Arial"/>
                <a:cs typeface="Arial"/>
              </a:rPr>
              <a:t>convolutional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networks for video </a:t>
            </a:r>
            <a:r>
              <a:rPr sz="750" spc="-10" dirty="0">
                <a:latin typeface="Arial"/>
                <a:cs typeface="Arial"/>
              </a:rPr>
              <a:t>recognition?”,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IJCV </a:t>
            </a:r>
            <a:r>
              <a:rPr sz="750" spc="-10" dirty="0">
                <a:latin typeface="Arial"/>
                <a:cs typeface="Arial"/>
              </a:rPr>
              <a:t>2019.</a:t>
            </a:r>
            <a:endParaRPr sz="7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0351" y="3803984"/>
            <a:ext cx="34296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Add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term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encourage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spatially </a:t>
            </a:r>
            <a:r>
              <a:rPr sz="1800" dirty="0">
                <a:latin typeface="Arial"/>
                <a:cs typeface="Arial"/>
              </a:rPr>
              <a:t>smooth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flow;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tune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penalty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pick </a:t>
            </a:r>
            <a:r>
              <a:rPr sz="1800" dirty="0">
                <a:latin typeface="Arial"/>
                <a:cs typeface="Arial"/>
              </a:rPr>
              <a:t>out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“fast”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-56550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Example</a:t>
            </a:r>
            <a:r>
              <a:rPr sz="3200" b="0" spc="-5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task: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dirty="0"/>
              <a:t>Video</a:t>
            </a:r>
            <a:r>
              <a:rPr sz="3200" spc="-45" dirty="0"/>
              <a:t> </a:t>
            </a:r>
            <a:r>
              <a:rPr sz="3200" spc="-10" dirty="0"/>
              <a:t>Classification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58297" y="3357714"/>
            <a:ext cx="3062605" cy="437515"/>
            <a:chOff x="3058297" y="3357714"/>
            <a:chExt cx="3062605" cy="437515"/>
          </a:xfrm>
        </p:grpSpPr>
        <p:sp>
          <p:nvSpPr>
            <p:cNvPr id="4" name="object 4"/>
            <p:cNvSpPr/>
            <p:nvPr/>
          </p:nvSpPr>
          <p:spPr>
            <a:xfrm>
              <a:off x="3058297" y="3576330"/>
              <a:ext cx="2550795" cy="0"/>
            </a:xfrm>
            <a:custGeom>
              <a:avLst/>
              <a:gdLst/>
              <a:ahLst/>
              <a:cxnLst/>
              <a:rect l="l" t="t" r="r" b="b"/>
              <a:pathLst>
                <a:path w="2550795">
                  <a:moveTo>
                    <a:pt x="0" y="0"/>
                  </a:moveTo>
                  <a:lnTo>
                    <a:pt x="2550640" y="0"/>
                  </a:lnTo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08938" y="3408514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5" h="335914">
                  <a:moveTo>
                    <a:pt x="0" y="335631"/>
                  </a:moveTo>
                  <a:lnTo>
                    <a:pt x="0" y="0"/>
                  </a:lnTo>
                  <a:lnTo>
                    <a:pt x="461070" y="167815"/>
                  </a:lnTo>
                  <a:lnTo>
                    <a:pt x="0" y="335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8938" y="3408514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5" h="335914">
                  <a:moveTo>
                    <a:pt x="0" y="335631"/>
                  </a:moveTo>
                  <a:lnTo>
                    <a:pt x="461070" y="167815"/>
                  </a:lnTo>
                  <a:lnTo>
                    <a:pt x="0" y="0"/>
                  </a:lnTo>
                  <a:lnTo>
                    <a:pt x="0" y="335631"/>
                  </a:lnTo>
                  <a:close/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681" y="2945793"/>
            <a:ext cx="1789384" cy="13442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91326" y="2748524"/>
            <a:ext cx="4697730" cy="162560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50800" marR="43180" indent="3365500">
              <a:lnSpc>
                <a:spcPct val="66200"/>
              </a:lnSpc>
              <a:spcBef>
                <a:spcPts val="950"/>
              </a:spcBef>
              <a:tabLst>
                <a:tab pos="3416300" algn="l"/>
              </a:tabLst>
            </a:pPr>
            <a:r>
              <a:rPr sz="2100" spc="-10" dirty="0">
                <a:latin typeface="Arial"/>
                <a:cs typeface="Arial"/>
              </a:rPr>
              <a:t>Swimming </a:t>
            </a:r>
            <a:r>
              <a:rPr sz="2100" dirty="0">
                <a:latin typeface="Arial"/>
                <a:cs typeface="Arial"/>
              </a:rPr>
              <a:t>Videos: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Recognize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actions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3150" b="1" spc="-15" baseline="-22486" dirty="0">
                <a:latin typeface="Arial"/>
                <a:cs typeface="Arial"/>
              </a:rPr>
              <a:t>Running</a:t>
            </a:r>
            <a:endParaRPr sz="3150" baseline="-22486">
              <a:latin typeface="Arial"/>
              <a:cs typeface="Arial"/>
            </a:endParaRPr>
          </a:p>
          <a:p>
            <a:pPr marL="3416300" marR="219710">
              <a:lnSpc>
                <a:spcPct val="100000"/>
              </a:lnSpc>
              <a:spcBef>
                <a:spcPts val="850"/>
              </a:spcBef>
            </a:pPr>
            <a:r>
              <a:rPr sz="2100" spc="-10" dirty="0">
                <a:latin typeface="Arial"/>
                <a:cs typeface="Arial"/>
              </a:rPr>
              <a:t>Jumping Eating Standing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0680" y="1066009"/>
            <a:ext cx="1789384" cy="156092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058297" y="1629995"/>
            <a:ext cx="3062605" cy="437515"/>
            <a:chOff x="3058297" y="1629995"/>
            <a:chExt cx="3062605" cy="437515"/>
          </a:xfrm>
        </p:grpSpPr>
        <p:sp>
          <p:nvSpPr>
            <p:cNvPr id="11" name="object 11"/>
            <p:cNvSpPr/>
            <p:nvPr/>
          </p:nvSpPr>
          <p:spPr>
            <a:xfrm>
              <a:off x="3058297" y="1848611"/>
              <a:ext cx="2550795" cy="0"/>
            </a:xfrm>
            <a:custGeom>
              <a:avLst/>
              <a:gdLst/>
              <a:ahLst/>
              <a:cxnLst/>
              <a:rect l="l" t="t" r="r" b="b"/>
              <a:pathLst>
                <a:path w="2550795">
                  <a:moveTo>
                    <a:pt x="0" y="0"/>
                  </a:moveTo>
                  <a:lnTo>
                    <a:pt x="2550640" y="0"/>
                  </a:lnTo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08938" y="1680795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5" h="335914">
                  <a:moveTo>
                    <a:pt x="0" y="335631"/>
                  </a:moveTo>
                  <a:lnTo>
                    <a:pt x="0" y="0"/>
                  </a:lnTo>
                  <a:lnTo>
                    <a:pt x="461070" y="167815"/>
                  </a:lnTo>
                  <a:lnTo>
                    <a:pt x="0" y="335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08938" y="1680795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5" h="335914">
                  <a:moveTo>
                    <a:pt x="0" y="335631"/>
                  </a:moveTo>
                  <a:lnTo>
                    <a:pt x="461070" y="167815"/>
                  </a:lnTo>
                  <a:lnTo>
                    <a:pt x="0" y="0"/>
                  </a:lnTo>
                  <a:lnTo>
                    <a:pt x="0" y="335631"/>
                  </a:lnTo>
                  <a:close/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69616" y="1062528"/>
            <a:ext cx="6826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100" spc="-25" dirty="0">
                <a:latin typeface="Arial"/>
                <a:cs typeface="Arial"/>
              </a:rPr>
              <a:t>Dog </a:t>
            </a:r>
            <a:r>
              <a:rPr sz="2100" b="1" spc="-25" dirty="0">
                <a:latin typeface="Arial"/>
                <a:cs typeface="Arial"/>
              </a:rPr>
              <a:t>Cat </a:t>
            </a:r>
            <a:r>
              <a:rPr sz="2100" spc="-20" dirty="0">
                <a:latin typeface="Arial"/>
                <a:cs typeface="Arial"/>
              </a:rPr>
              <a:t>Fish </a:t>
            </a:r>
            <a:r>
              <a:rPr sz="2100" spc="-30" dirty="0">
                <a:latin typeface="Arial"/>
                <a:cs typeface="Arial"/>
              </a:rPr>
              <a:t>Truck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41872" y="1273287"/>
            <a:ext cx="33159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Images: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Recognize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objects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2001" y="1262988"/>
            <a:ext cx="2148482" cy="21484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19025" y="3199093"/>
            <a:ext cx="128270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Fast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motion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EE2555"/>
                </a:solidFill>
                <a:latin typeface="Calibri"/>
                <a:cs typeface="Calibri"/>
              </a:rPr>
              <a:t>appearance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9500" y="1262988"/>
            <a:ext cx="2148482" cy="21484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87000" y="1262988"/>
            <a:ext cx="2148482" cy="21484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55752" y="885304"/>
            <a:ext cx="37344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1055" algn="l"/>
              </a:tabLst>
            </a:pPr>
            <a:r>
              <a:rPr sz="2100" spc="-10" dirty="0">
                <a:latin typeface="Arial"/>
                <a:cs typeface="Arial"/>
              </a:rPr>
              <a:t>Appearance</a:t>
            </a:r>
            <a:r>
              <a:rPr sz="2100" dirty="0">
                <a:latin typeface="Arial"/>
                <a:cs typeface="Arial"/>
              </a:rPr>
              <a:t>	“Slow”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motion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2104" y="885304"/>
            <a:ext cx="15963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“Fast”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motion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41873" y="95106"/>
            <a:ext cx="230060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50" dirty="0">
                <a:latin typeface="Arial"/>
                <a:cs typeface="Arial"/>
              </a:rPr>
              <a:t>Feichtenhofer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et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al,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“What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have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we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learned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from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deep</a:t>
            </a:r>
            <a:r>
              <a:rPr sz="750" dirty="0">
                <a:latin typeface="Arial"/>
                <a:cs typeface="Arial"/>
              </a:rPr>
              <a:t> representations for action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recognition?”,</a:t>
            </a:r>
            <a:r>
              <a:rPr sz="750" dirty="0">
                <a:latin typeface="Arial"/>
                <a:cs typeface="Arial"/>
              </a:rPr>
              <a:t> CVPR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2018</a:t>
            </a:r>
            <a:r>
              <a:rPr sz="750" dirty="0">
                <a:latin typeface="Arial"/>
                <a:cs typeface="Arial"/>
              </a:rPr>
              <a:t> Feichtenhofer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et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al,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“Deep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insights</a:t>
            </a:r>
            <a:r>
              <a:rPr sz="750" spc="-1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into</a:t>
            </a:r>
            <a:r>
              <a:rPr sz="750" spc="-10" dirty="0">
                <a:latin typeface="Arial"/>
                <a:cs typeface="Arial"/>
              </a:rPr>
              <a:t> convolutional </a:t>
            </a:r>
            <a:r>
              <a:rPr sz="750" dirty="0">
                <a:latin typeface="Arial"/>
                <a:cs typeface="Arial"/>
              </a:rPr>
              <a:t>networks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for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video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recognition?”,</a:t>
            </a:r>
            <a:r>
              <a:rPr sz="750" spc="1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IJCV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2019.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50" dirty="0">
                <a:latin typeface="Arial"/>
                <a:cs typeface="Arial"/>
              </a:rPr>
              <a:t>Slide</a:t>
            </a:r>
            <a:r>
              <a:rPr sz="750" spc="-3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credit:</a:t>
            </a:r>
            <a:r>
              <a:rPr sz="750" spc="-3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Christoph</a:t>
            </a:r>
            <a:r>
              <a:rPr sz="750" spc="-30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Feichtenhofers</a:t>
            </a:r>
            <a:endParaRPr sz="7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1000" y="135428"/>
            <a:ext cx="486219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Can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you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guess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the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action?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270" y="45522"/>
            <a:ext cx="449008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0" dirty="0">
                <a:latin typeface="Arial"/>
                <a:cs typeface="Arial"/>
              </a:rPr>
              <a:t>Can</a:t>
            </a:r>
            <a:r>
              <a:rPr sz="2950" b="0" spc="-10" dirty="0">
                <a:latin typeface="Arial"/>
                <a:cs typeface="Arial"/>
              </a:rPr>
              <a:t> </a:t>
            </a:r>
            <a:r>
              <a:rPr sz="2950" b="0" dirty="0">
                <a:latin typeface="Arial"/>
                <a:cs typeface="Arial"/>
              </a:rPr>
              <a:t>you</a:t>
            </a:r>
            <a:r>
              <a:rPr sz="2950" b="0" spc="-5" dirty="0">
                <a:latin typeface="Arial"/>
                <a:cs typeface="Arial"/>
              </a:rPr>
              <a:t> </a:t>
            </a:r>
            <a:r>
              <a:rPr sz="2950" b="0" dirty="0">
                <a:latin typeface="Arial"/>
                <a:cs typeface="Arial"/>
              </a:rPr>
              <a:t>guess</a:t>
            </a:r>
            <a:r>
              <a:rPr sz="2950" b="0" spc="-10" dirty="0">
                <a:latin typeface="Arial"/>
                <a:cs typeface="Arial"/>
              </a:rPr>
              <a:t> </a:t>
            </a:r>
            <a:r>
              <a:rPr sz="2950" b="0" dirty="0">
                <a:latin typeface="Arial"/>
                <a:cs typeface="Arial"/>
              </a:rPr>
              <a:t>the</a:t>
            </a:r>
            <a:r>
              <a:rPr sz="2950" b="0" spc="-5" dirty="0">
                <a:latin typeface="Arial"/>
                <a:cs typeface="Arial"/>
              </a:rPr>
              <a:t> </a:t>
            </a:r>
            <a:r>
              <a:rPr sz="2950" b="0" spc="-10" dirty="0">
                <a:latin typeface="Arial"/>
                <a:cs typeface="Arial"/>
              </a:rPr>
              <a:t>action?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596" y="1060564"/>
            <a:ext cx="2148482" cy="21484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9620" y="2996669"/>
            <a:ext cx="128270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Fast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motion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EE2555"/>
                </a:solidFill>
                <a:latin typeface="Calibri"/>
                <a:cs typeface="Calibri"/>
              </a:rPr>
              <a:t>appearance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0095" y="1060564"/>
            <a:ext cx="2148482" cy="21484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7595" y="1060564"/>
            <a:ext cx="2148482" cy="214848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46346" y="682880"/>
            <a:ext cx="37344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1055" algn="l"/>
              </a:tabLst>
            </a:pPr>
            <a:r>
              <a:rPr sz="2100" spc="-10" dirty="0">
                <a:latin typeface="Arial"/>
                <a:cs typeface="Arial"/>
              </a:rPr>
              <a:t>Appearance</a:t>
            </a:r>
            <a:r>
              <a:rPr sz="2100" dirty="0">
                <a:latin typeface="Arial"/>
                <a:cs typeface="Arial"/>
              </a:rPr>
              <a:t>	“Slow”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motion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9963" y="-215739"/>
            <a:ext cx="2178685" cy="1244600"/>
          </a:xfrm>
          <a:prstGeom prst="rect">
            <a:avLst/>
          </a:prstGeom>
        </p:spPr>
        <p:txBody>
          <a:bodyPr vert="horz" wrap="square" lIns="0" tIns="276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950" spc="-10" dirty="0">
                <a:latin typeface="Arial"/>
                <a:cs typeface="Arial"/>
              </a:rPr>
              <a:t>Weightlifting</a:t>
            </a:r>
            <a:endParaRPr sz="2950">
              <a:latin typeface="Arial"/>
              <a:cs typeface="Arial"/>
            </a:endParaRPr>
          </a:p>
          <a:p>
            <a:pPr marL="594995">
              <a:lnSpc>
                <a:spcPct val="100000"/>
              </a:lnSpc>
              <a:spcBef>
                <a:spcPts val="1460"/>
              </a:spcBef>
            </a:pPr>
            <a:r>
              <a:rPr sz="2100" dirty="0">
                <a:latin typeface="Arial"/>
                <a:cs typeface="Arial"/>
              </a:rPr>
              <a:t>“Fast”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motion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5407" y="3266285"/>
            <a:ext cx="1714499" cy="12858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5346" y="3266285"/>
            <a:ext cx="1714499" cy="12858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0752" y="3266285"/>
            <a:ext cx="1714500" cy="12858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63484" y="3266285"/>
            <a:ext cx="1714499" cy="12858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671244" y="2794939"/>
            <a:ext cx="16560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”Bar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Shaking”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1201" y="2794939"/>
            <a:ext cx="19970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“Push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overhead”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-88364"/>
            <a:ext cx="7886700" cy="994172"/>
          </a:xfrm>
          <a:prstGeom prst="rect">
            <a:avLst/>
          </a:prstGeom>
        </p:spPr>
        <p:txBody>
          <a:bodyPr vert="horz" wrap="square" lIns="0" tIns="108093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Can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you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guess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the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action?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1725" y="3243956"/>
            <a:ext cx="1257300" cy="12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0"/>
              </a:lnSpc>
            </a:pP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Fast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motion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EE2555"/>
                </a:solidFill>
                <a:latin typeface="Calibri"/>
                <a:cs typeface="Calibri"/>
              </a:rPr>
              <a:t>appearance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5752" y="885304"/>
            <a:ext cx="37344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1055" algn="l"/>
              </a:tabLst>
            </a:pPr>
            <a:r>
              <a:rPr sz="2100" spc="-10" dirty="0">
                <a:latin typeface="Arial"/>
                <a:cs typeface="Arial"/>
              </a:rPr>
              <a:t>Appearance</a:t>
            </a:r>
            <a:r>
              <a:rPr sz="2100" dirty="0">
                <a:latin typeface="Arial"/>
                <a:cs typeface="Arial"/>
              </a:rPr>
              <a:t>	“Slow”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motion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2104" y="885304"/>
            <a:ext cx="15963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“Fast”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motion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3350" y="3035326"/>
            <a:ext cx="163068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sz="2100" dirty="0">
                <a:latin typeface="Arial"/>
                <a:cs typeface="Arial"/>
              </a:rPr>
              <a:t>”Bar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Shaking”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3305" y="3035326"/>
            <a:ext cx="197167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sz="2100" dirty="0">
                <a:latin typeface="Arial"/>
                <a:cs typeface="Arial"/>
              </a:rPr>
              <a:t>“Push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overhead”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0815" y="1236289"/>
            <a:ext cx="2148482" cy="21484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3314" y="1236289"/>
            <a:ext cx="2148482" cy="21484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815" y="1244276"/>
            <a:ext cx="2148482" cy="214848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27887" y="3205583"/>
            <a:ext cx="128270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Fast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motion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EE2555"/>
                </a:solidFill>
                <a:latin typeface="Calibri"/>
                <a:cs typeface="Calibri"/>
              </a:rPr>
              <a:t>appearance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12" y="51027"/>
            <a:ext cx="374586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0" dirty="0">
                <a:latin typeface="Arial"/>
                <a:cs typeface="Arial"/>
              </a:rPr>
              <a:t>Can</a:t>
            </a:r>
            <a:r>
              <a:rPr sz="2450" b="0" spc="15" dirty="0">
                <a:latin typeface="Arial"/>
                <a:cs typeface="Arial"/>
              </a:rPr>
              <a:t> </a:t>
            </a:r>
            <a:r>
              <a:rPr sz="2450" b="0" dirty="0">
                <a:latin typeface="Arial"/>
                <a:cs typeface="Arial"/>
              </a:rPr>
              <a:t>you</a:t>
            </a:r>
            <a:r>
              <a:rPr sz="2450" b="0" spc="30" dirty="0">
                <a:latin typeface="Arial"/>
                <a:cs typeface="Arial"/>
              </a:rPr>
              <a:t> </a:t>
            </a:r>
            <a:r>
              <a:rPr sz="2450" b="0" dirty="0">
                <a:latin typeface="Arial"/>
                <a:cs typeface="Arial"/>
              </a:rPr>
              <a:t>guess</a:t>
            </a:r>
            <a:r>
              <a:rPr sz="2450" b="0" spc="25" dirty="0">
                <a:latin typeface="Arial"/>
                <a:cs typeface="Arial"/>
              </a:rPr>
              <a:t> </a:t>
            </a:r>
            <a:r>
              <a:rPr sz="2450" b="0" dirty="0">
                <a:latin typeface="Arial"/>
                <a:cs typeface="Arial"/>
              </a:rPr>
              <a:t>the</a:t>
            </a:r>
            <a:r>
              <a:rPr sz="2450" b="0" spc="30" dirty="0">
                <a:latin typeface="Arial"/>
                <a:cs typeface="Arial"/>
              </a:rPr>
              <a:t> </a:t>
            </a:r>
            <a:r>
              <a:rPr sz="2450" b="0" spc="-10" dirty="0">
                <a:latin typeface="Arial"/>
                <a:cs typeface="Arial"/>
              </a:rPr>
              <a:t>action?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8835" y="51027"/>
            <a:ext cx="2645410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>
                <a:latin typeface="Arial"/>
                <a:cs typeface="Arial"/>
              </a:rPr>
              <a:t>Apply</a:t>
            </a:r>
            <a:r>
              <a:rPr sz="2450" spc="-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Eye</a:t>
            </a:r>
            <a:r>
              <a:rPr sz="2450" spc="-5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Makeup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1725" y="2999655"/>
            <a:ext cx="1257300" cy="12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0"/>
              </a:lnSpc>
            </a:pP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Fast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motion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EE2555"/>
                </a:solidFill>
                <a:latin typeface="Calibri"/>
                <a:cs typeface="Calibri"/>
              </a:rPr>
              <a:t>appearance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5752" y="641005"/>
            <a:ext cx="14636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Arial"/>
                <a:cs typeface="Arial"/>
              </a:rPr>
              <a:t>Appearance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4604" y="641005"/>
            <a:ext cx="38233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9645" algn="l"/>
              </a:tabLst>
            </a:pPr>
            <a:r>
              <a:rPr sz="2100" dirty="0">
                <a:latin typeface="Arial"/>
                <a:cs typeface="Arial"/>
              </a:rPr>
              <a:t>“Slow”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motion</a:t>
            </a:r>
            <a:r>
              <a:rPr sz="2100" dirty="0">
                <a:latin typeface="Arial"/>
                <a:cs typeface="Arial"/>
              </a:rPr>
              <a:t>	“Fast”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motion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3350" y="2791026"/>
            <a:ext cx="163068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sz="2100" dirty="0">
                <a:latin typeface="Arial"/>
                <a:cs typeface="Arial"/>
              </a:rPr>
              <a:t>”Bar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Shaking”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53305" y="2791026"/>
            <a:ext cx="197167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sz="2100" dirty="0">
                <a:latin typeface="Arial"/>
                <a:cs typeface="Arial"/>
              </a:rPr>
              <a:t>“Push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overhead”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0815" y="991989"/>
            <a:ext cx="2148482" cy="21484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3314" y="991989"/>
            <a:ext cx="2148482" cy="21484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815" y="999977"/>
            <a:ext cx="2148482" cy="214848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27887" y="2961283"/>
            <a:ext cx="128270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Fast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EE2555"/>
                </a:solidFill>
                <a:latin typeface="Calibri"/>
                <a:cs typeface="Calibri"/>
              </a:rPr>
              <a:t>motion</a:t>
            </a:r>
            <a:r>
              <a:rPr sz="1000" spc="-15" dirty="0">
                <a:solidFill>
                  <a:srgbClr val="EE255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EE2555"/>
                </a:solidFill>
                <a:latin typeface="Calibri"/>
                <a:cs typeface="Calibri"/>
              </a:rPr>
              <a:t>appearance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74007" y="3211773"/>
            <a:ext cx="1714499" cy="12858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0330" y="3211773"/>
            <a:ext cx="1714499" cy="12858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58747" y="3212448"/>
            <a:ext cx="1713599" cy="12851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5750" y="3211773"/>
            <a:ext cx="1714499" cy="128587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So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far: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Classify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short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clips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04030" y="2389022"/>
            <a:ext cx="3062605" cy="437515"/>
            <a:chOff x="3204030" y="2389022"/>
            <a:chExt cx="3062605" cy="437515"/>
          </a:xfrm>
        </p:grpSpPr>
        <p:sp>
          <p:nvSpPr>
            <p:cNvPr id="4" name="object 4"/>
            <p:cNvSpPr/>
            <p:nvPr/>
          </p:nvSpPr>
          <p:spPr>
            <a:xfrm>
              <a:off x="3204030" y="2607637"/>
              <a:ext cx="2550795" cy="0"/>
            </a:xfrm>
            <a:custGeom>
              <a:avLst/>
              <a:gdLst/>
              <a:ahLst/>
              <a:cxnLst/>
              <a:rect l="l" t="t" r="r" b="b"/>
              <a:pathLst>
                <a:path w="2550795">
                  <a:moveTo>
                    <a:pt x="0" y="0"/>
                  </a:moveTo>
                  <a:lnTo>
                    <a:pt x="2550640" y="0"/>
                  </a:lnTo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54671" y="2439822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5" h="335914">
                  <a:moveTo>
                    <a:pt x="0" y="335632"/>
                  </a:moveTo>
                  <a:lnTo>
                    <a:pt x="0" y="0"/>
                  </a:lnTo>
                  <a:lnTo>
                    <a:pt x="461070" y="167815"/>
                  </a:lnTo>
                  <a:lnTo>
                    <a:pt x="0" y="335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54671" y="2439822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5" h="335914">
                  <a:moveTo>
                    <a:pt x="0" y="335632"/>
                  </a:moveTo>
                  <a:lnTo>
                    <a:pt x="461070" y="167815"/>
                  </a:lnTo>
                  <a:lnTo>
                    <a:pt x="0" y="0"/>
                  </a:lnTo>
                  <a:lnTo>
                    <a:pt x="0" y="335632"/>
                  </a:lnTo>
                  <a:close/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14" y="1977100"/>
            <a:ext cx="1789384" cy="13442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741211" y="1779832"/>
            <a:ext cx="125539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Arial"/>
                <a:cs typeface="Arial"/>
              </a:rPr>
              <a:t>Swimming </a:t>
            </a:r>
            <a:r>
              <a:rPr sz="2100" b="1" spc="-10" dirty="0">
                <a:latin typeface="Arial"/>
                <a:cs typeface="Arial"/>
              </a:rPr>
              <a:t>Running </a:t>
            </a:r>
            <a:r>
              <a:rPr sz="2100" spc="-10" dirty="0">
                <a:latin typeface="Arial"/>
                <a:cs typeface="Arial"/>
              </a:rPr>
              <a:t>Jumping Eating Standing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60459" y="2000529"/>
            <a:ext cx="32524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Videos: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Recognize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actions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14867" y="-101841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spc="-50" dirty="0">
                <a:latin typeface="Arial"/>
                <a:cs typeface="Arial"/>
              </a:rPr>
              <a:t>Temporal</a:t>
            </a:r>
            <a:r>
              <a:rPr sz="3200" b="0" spc="-18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Action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Localization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4542" y="2486342"/>
            <a:ext cx="8475345" cy="639445"/>
            <a:chOff x="334542" y="2486342"/>
            <a:chExt cx="8475345" cy="6394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409" y="2645019"/>
              <a:ext cx="461252" cy="3465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9921" y="2643234"/>
              <a:ext cx="461252" cy="3465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7434" y="2643234"/>
              <a:ext cx="461252" cy="3465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946" y="2643234"/>
              <a:ext cx="461252" cy="3465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2458" y="2645019"/>
              <a:ext cx="461252" cy="346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970" y="2639848"/>
              <a:ext cx="465758" cy="3498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2343" y="2638046"/>
              <a:ext cx="465758" cy="3498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716" y="2638046"/>
              <a:ext cx="465758" cy="349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7089" y="2638046"/>
              <a:ext cx="465758" cy="3498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9462" y="2639848"/>
              <a:ext cx="465758" cy="3498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1835" y="2634098"/>
              <a:ext cx="465758" cy="3498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208" y="2632296"/>
              <a:ext cx="465758" cy="3498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6580" y="2632296"/>
              <a:ext cx="465758" cy="3498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954" y="2632296"/>
              <a:ext cx="465758" cy="3498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1327" y="2634098"/>
              <a:ext cx="465757" cy="3498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42" y="2645019"/>
              <a:ext cx="461252" cy="3465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700" y="2632296"/>
              <a:ext cx="465757" cy="3498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2850" y="2511742"/>
              <a:ext cx="3026410" cy="574675"/>
            </a:xfrm>
            <a:custGeom>
              <a:avLst/>
              <a:gdLst/>
              <a:ahLst/>
              <a:cxnLst/>
              <a:rect l="l" t="t" r="r" b="b"/>
              <a:pathLst>
                <a:path w="3026410" h="574675">
                  <a:moveTo>
                    <a:pt x="0" y="0"/>
                  </a:moveTo>
                  <a:lnTo>
                    <a:pt x="3026092" y="0"/>
                  </a:lnTo>
                  <a:lnTo>
                    <a:pt x="3026092" y="574357"/>
                  </a:lnTo>
                  <a:lnTo>
                    <a:pt x="0" y="574357"/>
                  </a:lnTo>
                  <a:lnTo>
                    <a:pt x="0" y="0"/>
                  </a:lnTo>
                  <a:close/>
                </a:path>
              </a:pathLst>
            </a:custGeom>
            <a:ln w="50799">
              <a:solidFill>
                <a:srgbClr val="3981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10403" y="2525811"/>
              <a:ext cx="2006600" cy="574675"/>
            </a:xfrm>
            <a:custGeom>
              <a:avLst/>
              <a:gdLst/>
              <a:ahLst/>
              <a:cxnLst/>
              <a:rect l="l" t="t" r="r" b="b"/>
              <a:pathLst>
                <a:path w="2006600" h="574675">
                  <a:moveTo>
                    <a:pt x="0" y="0"/>
                  </a:moveTo>
                  <a:lnTo>
                    <a:pt x="2006161" y="0"/>
                  </a:lnTo>
                  <a:lnTo>
                    <a:pt x="2006161" y="574357"/>
                  </a:lnTo>
                  <a:lnTo>
                    <a:pt x="0" y="574357"/>
                  </a:lnTo>
                  <a:lnTo>
                    <a:pt x="0" y="0"/>
                  </a:lnTo>
                  <a:close/>
                </a:path>
              </a:pathLst>
            </a:custGeom>
            <a:ln w="50799">
              <a:solidFill>
                <a:srgbClr val="9633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74929" y="1010634"/>
            <a:ext cx="6611620" cy="140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Given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long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untrimmed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video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sequence,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identify </a:t>
            </a:r>
            <a:r>
              <a:rPr sz="2400" dirty="0">
                <a:latin typeface="Arial"/>
                <a:cs typeface="Arial"/>
              </a:rPr>
              <a:t>frames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corresponding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different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actions</a:t>
            </a:r>
            <a:endParaRPr sz="2400">
              <a:latin typeface="Arial"/>
              <a:cs typeface="Arial"/>
            </a:endParaRPr>
          </a:p>
          <a:p>
            <a:pPr marL="501015">
              <a:lnSpc>
                <a:spcPct val="100000"/>
              </a:lnSpc>
              <a:spcBef>
                <a:spcPts val="2255"/>
              </a:spcBef>
              <a:tabLst>
                <a:tab pos="4004945" algn="l"/>
              </a:tabLst>
            </a:pPr>
            <a:r>
              <a:rPr sz="3600" b="1" spc="-15" baseline="1157" dirty="0">
                <a:solidFill>
                  <a:srgbClr val="3981BA"/>
                </a:solidFill>
                <a:latin typeface="Arial"/>
                <a:cs typeface="Arial"/>
              </a:rPr>
              <a:t>Running</a:t>
            </a:r>
            <a:r>
              <a:rPr sz="3600" b="1" baseline="1157" dirty="0">
                <a:solidFill>
                  <a:srgbClr val="3981BA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963334"/>
                </a:solidFill>
                <a:latin typeface="Arial"/>
                <a:cs typeface="Arial"/>
              </a:rPr>
              <a:t>Jumping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12344" y="479550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87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991" y="4482308"/>
            <a:ext cx="599948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Chao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al,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-10" dirty="0">
                <a:latin typeface="Arial"/>
                <a:cs typeface="Arial"/>
              </a:rPr>
              <a:t> Rethinking </a:t>
            </a:r>
            <a:r>
              <a:rPr sz="1050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Faster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R-CNN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Architecture </a:t>
            </a:r>
            <a:r>
              <a:rPr sz="1050" dirty="0">
                <a:latin typeface="Arial"/>
                <a:cs typeface="Arial"/>
              </a:rPr>
              <a:t>for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Temporal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Action</a:t>
            </a:r>
            <a:r>
              <a:rPr sz="1050" spc="-10" dirty="0">
                <a:latin typeface="Arial"/>
                <a:cs typeface="Arial"/>
              </a:rPr>
              <a:t> Localization”, </a:t>
            </a:r>
            <a:r>
              <a:rPr sz="1050" dirty="0">
                <a:latin typeface="Arial"/>
                <a:cs typeface="Arial"/>
              </a:rPr>
              <a:t>CVPR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2018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97303" y="3431113"/>
            <a:ext cx="57765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Can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use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architecture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similar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to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Faster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R-</a:t>
            </a:r>
            <a:r>
              <a:rPr sz="2100" spc="-20" dirty="0">
                <a:latin typeface="Arial"/>
                <a:cs typeface="Arial"/>
              </a:rPr>
              <a:t>CNN: </a:t>
            </a:r>
            <a:r>
              <a:rPr sz="2100" dirty="0">
                <a:latin typeface="Arial"/>
                <a:cs typeface="Arial"/>
              </a:rPr>
              <a:t>first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generate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temporal</a:t>
            </a:r>
            <a:r>
              <a:rPr sz="2100" b="1" spc="-6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proposals</a:t>
            </a:r>
            <a:r>
              <a:rPr sz="2100" b="1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then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classify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-152400" y="59597"/>
            <a:ext cx="8662030" cy="633293"/>
          </a:xfrm>
          <a:prstGeom prst="rect">
            <a:avLst/>
          </a:prstGeom>
        </p:spPr>
        <p:txBody>
          <a:bodyPr vert="horz" wrap="square" lIns="0" tIns="131643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14"/>
              </a:spcBef>
            </a:pPr>
            <a:r>
              <a:rPr sz="3200" b="0" spc="-10" dirty="0">
                <a:latin typeface="Arial"/>
                <a:cs typeface="Arial"/>
              </a:rPr>
              <a:t>Spatio-</a:t>
            </a:r>
            <a:r>
              <a:rPr sz="3200" b="0" spc="-30" dirty="0">
                <a:latin typeface="Arial"/>
                <a:cs typeface="Arial"/>
              </a:rPr>
              <a:t>Temporal</a:t>
            </a:r>
            <a:r>
              <a:rPr sz="3200" b="0" spc="-114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Detection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861" y="1828725"/>
            <a:ext cx="6687347" cy="2564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91643" y="862510"/>
            <a:ext cx="62598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Given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untrimmed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detect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people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both </a:t>
            </a:r>
            <a:r>
              <a:rPr sz="1800" dirty="0">
                <a:latin typeface="Arial"/>
                <a:cs typeface="Arial"/>
              </a:rPr>
              <a:t>space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activities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0" dirty="0">
                <a:latin typeface="Arial"/>
                <a:cs typeface="Arial"/>
              </a:rPr>
              <a:t> performing. </a:t>
            </a:r>
            <a:r>
              <a:rPr sz="1800" dirty="0">
                <a:latin typeface="Arial"/>
                <a:cs typeface="Arial"/>
              </a:rPr>
              <a:t>Some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examples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AVA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Dataset: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5" y="4543459"/>
            <a:ext cx="582168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Gu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al,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“AVA: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Video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Dataset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of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Spatio-</a:t>
            </a:r>
            <a:r>
              <a:rPr sz="1050" dirty="0">
                <a:latin typeface="Arial"/>
                <a:cs typeface="Arial"/>
              </a:rPr>
              <a:t>temporally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Localized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Atomic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Visual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Actions”,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CVPR</a:t>
            </a:r>
            <a:r>
              <a:rPr sz="1050" spc="-20" dirty="0">
                <a:latin typeface="Arial"/>
                <a:cs typeface="Arial"/>
              </a:rPr>
              <a:t> 2018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1118426"/>
            <a:ext cx="8554720" cy="2214880"/>
            <a:chOff x="228600" y="1118426"/>
            <a:chExt cx="8554720" cy="2214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1145170"/>
              <a:ext cx="4382475" cy="21875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638" y="1129703"/>
              <a:ext cx="4296713" cy="21650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39876" y="1124940"/>
              <a:ext cx="4306570" cy="2174875"/>
            </a:xfrm>
            <a:custGeom>
              <a:avLst/>
              <a:gdLst/>
              <a:ahLst/>
              <a:cxnLst/>
              <a:rect l="l" t="t" r="r" b="b"/>
              <a:pathLst>
                <a:path w="4306570" h="2174875">
                  <a:moveTo>
                    <a:pt x="0" y="0"/>
                  </a:moveTo>
                  <a:lnTo>
                    <a:pt x="4306238" y="0"/>
                  </a:lnTo>
                  <a:lnTo>
                    <a:pt x="4306238" y="2174548"/>
                  </a:lnTo>
                  <a:lnTo>
                    <a:pt x="0" y="21745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981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2203" y="1118426"/>
              <a:ext cx="4331018" cy="21875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5127" y="1133895"/>
              <a:ext cx="4272447" cy="21650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6305" y="1140979"/>
              <a:ext cx="4356747" cy="21424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0318" y="1684675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4659" y="1521052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8600" y="-8362"/>
            <a:ext cx="7886700" cy="994172"/>
          </a:xfrm>
          <a:prstGeom prst="rect">
            <a:avLst/>
          </a:prstGeom>
        </p:spPr>
        <p:txBody>
          <a:bodyPr vert="horz" wrap="square" lIns="0" tIns="119451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14"/>
              </a:spcBef>
            </a:pPr>
            <a:r>
              <a:rPr sz="3200" b="0" spc="-45" dirty="0">
                <a:latin typeface="Arial"/>
                <a:cs typeface="Arial"/>
              </a:rPr>
              <a:t>Today:</a:t>
            </a:r>
            <a:r>
              <a:rPr sz="3200" b="0" spc="-180" dirty="0">
                <a:latin typeface="Arial"/>
                <a:cs typeface="Arial"/>
              </a:rPr>
              <a:t> </a:t>
            </a:r>
            <a:r>
              <a:rPr sz="3200" b="0" spc="-30" dirty="0">
                <a:latin typeface="Arial"/>
                <a:cs typeface="Arial"/>
              </a:rPr>
              <a:t>Temporal</a:t>
            </a:r>
            <a:r>
              <a:rPr sz="3200" b="0" spc="-14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Stream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9378" y="4185272"/>
            <a:ext cx="7600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CNN,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Two-</a:t>
            </a:r>
            <a:r>
              <a:rPr sz="1800" dirty="0">
                <a:latin typeface="Arial"/>
                <a:cs typeface="Arial"/>
              </a:rPr>
              <a:t>Stream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Neural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Spatial-</a:t>
            </a:r>
            <a:r>
              <a:rPr sz="1800" spc="-25" dirty="0">
                <a:latin typeface="Arial"/>
                <a:cs typeface="Arial"/>
              </a:rPr>
              <a:t>Temporal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Self-</a:t>
            </a:r>
            <a:r>
              <a:rPr sz="1800" spc="-10" dirty="0">
                <a:latin typeface="Arial"/>
                <a:cs typeface="Arial"/>
              </a:rPr>
              <a:t>Attention……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764206"/>
            <a:ext cx="3525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Yunzhu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Ruohan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Gao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6725" y="4757040"/>
            <a:ext cx="363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18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37" baseline="-2777" dirty="0">
                <a:solidFill>
                  <a:srgbClr val="FFFFFF"/>
                </a:solidFill>
                <a:latin typeface="Arial"/>
                <a:cs typeface="Arial"/>
              </a:rPr>
              <a:t>94</a:t>
            </a:r>
            <a:r>
              <a:rPr sz="3000" baseline="-2777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494810" y="36435"/>
            <a:ext cx="7886700" cy="994172"/>
          </a:xfrm>
          <a:prstGeom prst="rect">
            <a:avLst/>
          </a:prstGeom>
        </p:spPr>
        <p:txBody>
          <a:bodyPr vert="horz" wrap="square" lIns="0" tIns="199732" rIns="0" bIns="0" rtlCol="0">
            <a:spAutoFit/>
          </a:bodyPr>
          <a:lstStyle/>
          <a:p>
            <a:pPr marL="102235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Visually-</a:t>
            </a:r>
            <a:r>
              <a:rPr dirty="0"/>
              <a:t>guided audio source </a:t>
            </a:r>
            <a:r>
              <a:rPr spc="-10" dirty="0"/>
              <a:t>separation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1592" y="3925158"/>
            <a:ext cx="7553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[Gao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ECCV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2018,</a:t>
            </a:r>
            <a:r>
              <a:rPr sz="1200" i="1" spc="-6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Afouras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Interspeech’18,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Gabby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Interspeech’18,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Owens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Efros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ECCV’18, </a:t>
            </a:r>
            <a:r>
              <a:rPr sz="1200" i="1" dirty="0">
                <a:latin typeface="Arial"/>
                <a:cs typeface="Arial"/>
              </a:rPr>
              <a:t>Ephrat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SIGGRAPH’18,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Zhao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ECCV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2018,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Gao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Grauman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ICCV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2019,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Zhao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ICCV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2019,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Xu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25" dirty="0">
                <a:latin typeface="Arial"/>
                <a:cs typeface="Arial"/>
              </a:rPr>
              <a:t>et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ICCV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2019,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Gan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CVPR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2020,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Gao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CVPR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2021]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5447" y="1280816"/>
            <a:ext cx="2028189" cy="1403985"/>
            <a:chOff x="635447" y="1280816"/>
            <a:chExt cx="2028189" cy="14039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447" y="1280816"/>
              <a:ext cx="2027633" cy="14034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7920" y="1744267"/>
              <a:ext cx="425061" cy="41476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1083" y="978749"/>
            <a:ext cx="1583400" cy="56213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745050" y="1399417"/>
            <a:ext cx="407034" cy="447040"/>
            <a:chOff x="2745050" y="1399417"/>
            <a:chExt cx="407034" cy="447040"/>
          </a:xfrm>
        </p:grpSpPr>
        <p:sp>
          <p:nvSpPr>
            <p:cNvPr id="11" name="object 11"/>
            <p:cNvSpPr/>
            <p:nvPr/>
          </p:nvSpPr>
          <p:spPr>
            <a:xfrm>
              <a:off x="2764100" y="1546788"/>
              <a:ext cx="253365" cy="280670"/>
            </a:xfrm>
            <a:custGeom>
              <a:avLst/>
              <a:gdLst/>
              <a:ahLst/>
              <a:cxnLst/>
              <a:rect l="l" t="t" r="r" b="b"/>
              <a:pathLst>
                <a:path w="253364" h="280669">
                  <a:moveTo>
                    <a:pt x="0" y="280155"/>
                  </a:moveTo>
                  <a:lnTo>
                    <a:pt x="252999" y="0"/>
                  </a:lnTo>
                </a:path>
              </a:pathLst>
            </a:custGeom>
            <a:ln w="38099">
              <a:solidFill>
                <a:srgbClr val="347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1345" y="1399417"/>
              <a:ext cx="200687" cy="20859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735477" y="1090601"/>
            <a:ext cx="3324860" cy="1840864"/>
            <a:chOff x="2735477" y="1090601"/>
            <a:chExt cx="3324860" cy="1840864"/>
          </a:xfrm>
        </p:grpSpPr>
        <p:sp>
          <p:nvSpPr>
            <p:cNvPr id="14" name="object 14"/>
            <p:cNvSpPr/>
            <p:nvPr/>
          </p:nvSpPr>
          <p:spPr>
            <a:xfrm>
              <a:off x="2754527" y="2266360"/>
              <a:ext cx="252729" cy="247015"/>
            </a:xfrm>
            <a:custGeom>
              <a:avLst/>
              <a:gdLst/>
              <a:ahLst/>
              <a:cxnLst/>
              <a:rect l="l" t="t" r="r" b="b"/>
              <a:pathLst>
                <a:path w="252730" h="247014">
                  <a:moveTo>
                    <a:pt x="0" y="0"/>
                  </a:moveTo>
                  <a:lnTo>
                    <a:pt x="252389" y="246947"/>
                  </a:lnTo>
                </a:path>
              </a:pathLst>
            </a:custGeom>
            <a:ln w="38099">
              <a:solidFill>
                <a:srgbClr val="347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3855" y="2449276"/>
              <a:ext cx="205696" cy="2040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9035" y="2294572"/>
              <a:ext cx="1881765" cy="6311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0373" y="2294572"/>
              <a:ext cx="1881765" cy="6311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1711" y="2294572"/>
              <a:ext cx="1881765" cy="6311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3049" y="2294572"/>
              <a:ext cx="1881765" cy="6311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4388" y="2299740"/>
              <a:ext cx="1881764" cy="6311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8540" y="2299740"/>
              <a:ext cx="1881765" cy="6311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3477" y="1090601"/>
              <a:ext cx="1106838" cy="1727660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39595" y="1086969"/>
            <a:ext cx="702983" cy="74257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32391" y="1203723"/>
            <a:ext cx="1246444" cy="47770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32391" y="2317095"/>
            <a:ext cx="1246444" cy="42042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36519" y="2155255"/>
            <a:ext cx="702983" cy="74257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47" y="1555723"/>
            <a:ext cx="9133840" cy="2748915"/>
            <a:chOff x="10647" y="1555723"/>
            <a:chExt cx="9133840" cy="2748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7" y="1612167"/>
              <a:ext cx="9133352" cy="26919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7" y="1555723"/>
              <a:ext cx="9133352" cy="26919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75808" y="1884990"/>
              <a:ext cx="2542540" cy="415925"/>
            </a:xfrm>
            <a:custGeom>
              <a:avLst/>
              <a:gdLst/>
              <a:ahLst/>
              <a:cxnLst/>
              <a:rect l="l" t="t" r="r" b="b"/>
              <a:pathLst>
                <a:path w="2542540" h="415925">
                  <a:moveTo>
                    <a:pt x="0" y="0"/>
                  </a:moveTo>
                  <a:lnTo>
                    <a:pt x="2542477" y="0"/>
                  </a:lnTo>
                  <a:lnTo>
                    <a:pt x="2542477" y="415497"/>
                  </a:lnTo>
                  <a:lnTo>
                    <a:pt x="0" y="4154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025" y="4457729"/>
            <a:ext cx="4770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Gao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Grauman,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Co-</a:t>
            </a:r>
            <a:r>
              <a:rPr sz="1200" i="1" dirty="0">
                <a:latin typeface="Arial"/>
                <a:cs typeface="Arial"/>
              </a:rPr>
              <a:t>Separating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Sounds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of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Visual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Objects,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ICCV</a:t>
            </a:r>
            <a:r>
              <a:rPr sz="1200" i="1" spc="-20" dirty="0">
                <a:latin typeface="Arial"/>
                <a:cs typeface="Arial"/>
              </a:rPr>
              <a:t> 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2528" y="606917"/>
            <a:ext cx="61817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4085" marR="5080" indent="-922019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Train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on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100,000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unlabeled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multi-</a:t>
            </a:r>
            <a:r>
              <a:rPr sz="2100" dirty="0">
                <a:latin typeface="Arial"/>
                <a:cs typeface="Arial"/>
              </a:rPr>
              <a:t>source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video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clips, </a:t>
            </a:r>
            <a:r>
              <a:rPr sz="2100" dirty="0">
                <a:latin typeface="Arial"/>
                <a:cs typeface="Arial"/>
              </a:rPr>
              <a:t>then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separate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audio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for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novel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video.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7011" y="87404"/>
            <a:ext cx="63836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Arial"/>
                <a:cs typeface="Arial"/>
              </a:rPr>
              <a:t>Musical</a:t>
            </a:r>
            <a:r>
              <a:rPr sz="2700" b="1" spc="-5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instruments</a:t>
            </a:r>
            <a:r>
              <a:rPr sz="2700" b="1" spc="-4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source</a:t>
            </a:r>
            <a:r>
              <a:rPr sz="2700" b="1" spc="-4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separation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1522" y="-134285"/>
            <a:ext cx="7886700" cy="994172"/>
          </a:xfrm>
          <a:prstGeom prst="rect">
            <a:avLst/>
          </a:prstGeom>
        </p:spPr>
        <p:txBody>
          <a:bodyPr vert="horz" wrap="square" lIns="0" tIns="242574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Problem:</a:t>
            </a:r>
            <a:r>
              <a:rPr sz="3200" b="0" spc="-5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Videos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are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big!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754" y="1630433"/>
            <a:ext cx="2322960" cy="17450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5887" y="910707"/>
            <a:ext cx="7638415" cy="323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685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Videos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are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~30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frames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per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second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(fps)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100">
              <a:latin typeface="Arial"/>
              <a:cs typeface="Arial"/>
            </a:endParaRPr>
          </a:p>
          <a:p>
            <a:pPr marL="2940685" marR="1341120">
              <a:lnSpc>
                <a:spcPct val="100000"/>
              </a:lnSpc>
            </a:pPr>
            <a:r>
              <a:rPr sz="2100" dirty="0">
                <a:latin typeface="Arial"/>
                <a:cs typeface="Arial"/>
              </a:rPr>
              <a:t>Size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of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uncompressed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video </a:t>
            </a:r>
            <a:r>
              <a:rPr sz="2100" dirty="0">
                <a:latin typeface="Arial"/>
                <a:cs typeface="Arial"/>
              </a:rPr>
              <a:t>(3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bytes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per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pixel):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100">
              <a:latin typeface="Arial"/>
              <a:cs typeface="Arial"/>
            </a:endParaRPr>
          </a:p>
          <a:p>
            <a:pPr marL="2940685">
              <a:lnSpc>
                <a:spcPct val="100000"/>
              </a:lnSpc>
            </a:pPr>
            <a:r>
              <a:rPr sz="2100" dirty="0">
                <a:latin typeface="Arial"/>
                <a:cs typeface="Arial"/>
              </a:rPr>
              <a:t>SD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(640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x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480):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~1.5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GB</a:t>
            </a:r>
            <a:r>
              <a:rPr sz="2100" b="1" spc="-1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per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minute</a:t>
            </a:r>
            <a:endParaRPr sz="2100">
              <a:latin typeface="Arial"/>
              <a:cs typeface="Arial"/>
            </a:endParaRPr>
          </a:p>
          <a:p>
            <a:pPr marL="2940685">
              <a:lnSpc>
                <a:spcPct val="100000"/>
              </a:lnSpc>
            </a:pPr>
            <a:r>
              <a:rPr sz="2100" dirty="0">
                <a:latin typeface="Arial"/>
                <a:cs typeface="Arial"/>
              </a:rPr>
              <a:t>HD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(1920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x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1080):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~</a:t>
            </a:r>
            <a:r>
              <a:rPr sz="2100" b="1" dirty="0">
                <a:latin typeface="Arial"/>
                <a:cs typeface="Arial"/>
              </a:rPr>
              <a:t>10</a:t>
            </a:r>
            <a:r>
              <a:rPr sz="2100" b="1" spc="-1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GB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per</a:t>
            </a:r>
            <a:r>
              <a:rPr sz="2100" b="1" spc="-10" dirty="0">
                <a:latin typeface="Arial"/>
                <a:cs typeface="Arial"/>
              </a:rPr>
              <a:t> minute</a:t>
            </a:r>
            <a:endParaRPr sz="2100">
              <a:latin typeface="Arial"/>
              <a:cs typeface="Arial"/>
            </a:endParaRPr>
          </a:p>
          <a:p>
            <a:pPr marL="12700" marR="5796280" indent="123189">
              <a:lnSpc>
                <a:spcPct val="100000"/>
              </a:lnSpc>
              <a:spcBef>
                <a:spcPts val="1870"/>
              </a:spcBef>
            </a:pPr>
            <a:r>
              <a:rPr sz="2400" dirty="0">
                <a:latin typeface="Arial"/>
                <a:cs typeface="Arial"/>
              </a:rPr>
              <a:t>Input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video:</a:t>
            </a:r>
            <a:endParaRPr sz="2400">
              <a:latin typeface="Arial"/>
              <a:cs typeface="Arial"/>
            </a:endParaRPr>
          </a:p>
          <a:p>
            <a:pPr marL="12700" marR="579628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410" y="1180684"/>
            <a:ext cx="339206" cy="3392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82950" y="939066"/>
            <a:ext cx="8368665" cy="2614930"/>
            <a:chOff x="582950" y="939066"/>
            <a:chExt cx="8368665" cy="26149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2347" y="979259"/>
              <a:ext cx="894170" cy="8066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02822" y="969734"/>
              <a:ext cx="913765" cy="826135"/>
            </a:xfrm>
            <a:custGeom>
              <a:avLst/>
              <a:gdLst/>
              <a:ahLst/>
              <a:cxnLst/>
              <a:rect l="l" t="t" r="r" b="b"/>
              <a:pathLst>
                <a:path w="913764" h="826135">
                  <a:moveTo>
                    <a:pt x="0" y="0"/>
                  </a:moveTo>
                  <a:lnTo>
                    <a:pt x="913220" y="0"/>
                  </a:lnTo>
                  <a:lnTo>
                    <a:pt x="913220" y="825724"/>
                  </a:lnTo>
                  <a:lnTo>
                    <a:pt x="0" y="8257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7579" y="979250"/>
              <a:ext cx="894170" cy="8067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18054" y="969725"/>
              <a:ext cx="913765" cy="826135"/>
            </a:xfrm>
            <a:custGeom>
              <a:avLst/>
              <a:gdLst/>
              <a:ahLst/>
              <a:cxnLst/>
              <a:rect l="l" t="t" r="r" b="b"/>
              <a:pathLst>
                <a:path w="913765" h="826135">
                  <a:moveTo>
                    <a:pt x="0" y="0"/>
                  </a:moveTo>
                  <a:lnTo>
                    <a:pt x="913220" y="0"/>
                  </a:lnTo>
                  <a:lnTo>
                    <a:pt x="913220" y="825762"/>
                  </a:lnTo>
                  <a:lnTo>
                    <a:pt x="0" y="82576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3633" y="979285"/>
              <a:ext cx="894170" cy="8066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84108" y="969760"/>
              <a:ext cx="913765" cy="826135"/>
            </a:xfrm>
            <a:custGeom>
              <a:avLst/>
              <a:gdLst/>
              <a:ahLst/>
              <a:cxnLst/>
              <a:rect l="l" t="t" r="r" b="b"/>
              <a:pathLst>
                <a:path w="913764" h="826135">
                  <a:moveTo>
                    <a:pt x="0" y="0"/>
                  </a:moveTo>
                  <a:lnTo>
                    <a:pt x="913220" y="0"/>
                  </a:lnTo>
                  <a:lnTo>
                    <a:pt x="913220" y="825713"/>
                  </a:lnTo>
                  <a:lnTo>
                    <a:pt x="0" y="8257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6190" y="979285"/>
              <a:ext cx="894169" cy="8066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46665" y="969760"/>
              <a:ext cx="913765" cy="826135"/>
            </a:xfrm>
            <a:custGeom>
              <a:avLst/>
              <a:gdLst/>
              <a:ahLst/>
              <a:cxnLst/>
              <a:rect l="l" t="t" r="r" b="b"/>
              <a:pathLst>
                <a:path w="913764" h="826135">
                  <a:moveTo>
                    <a:pt x="0" y="0"/>
                  </a:moveTo>
                  <a:lnTo>
                    <a:pt x="913219" y="0"/>
                  </a:lnTo>
                  <a:lnTo>
                    <a:pt x="913219" y="825713"/>
                  </a:lnTo>
                  <a:lnTo>
                    <a:pt x="0" y="8257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809" y="979259"/>
              <a:ext cx="894189" cy="8067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8284" y="969734"/>
              <a:ext cx="913765" cy="826135"/>
            </a:xfrm>
            <a:custGeom>
              <a:avLst/>
              <a:gdLst/>
              <a:ahLst/>
              <a:cxnLst/>
              <a:rect l="l" t="t" r="r" b="b"/>
              <a:pathLst>
                <a:path w="913765" h="826135">
                  <a:moveTo>
                    <a:pt x="0" y="0"/>
                  </a:moveTo>
                  <a:lnTo>
                    <a:pt x="913239" y="0"/>
                  </a:lnTo>
                  <a:lnTo>
                    <a:pt x="913239" y="825762"/>
                  </a:lnTo>
                  <a:lnTo>
                    <a:pt x="0" y="82576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2000" y="979276"/>
              <a:ext cx="894189" cy="8066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52475" y="969751"/>
              <a:ext cx="913765" cy="826135"/>
            </a:xfrm>
            <a:custGeom>
              <a:avLst/>
              <a:gdLst/>
              <a:ahLst/>
              <a:cxnLst/>
              <a:rect l="l" t="t" r="r" b="b"/>
              <a:pathLst>
                <a:path w="913764" h="826135">
                  <a:moveTo>
                    <a:pt x="0" y="0"/>
                  </a:moveTo>
                  <a:lnTo>
                    <a:pt x="913239" y="0"/>
                  </a:lnTo>
                  <a:lnTo>
                    <a:pt x="913239" y="825735"/>
                  </a:lnTo>
                  <a:lnTo>
                    <a:pt x="0" y="82573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4903" y="979259"/>
              <a:ext cx="894189" cy="8066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65378" y="969734"/>
              <a:ext cx="913765" cy="826135"/>
            </a:xfrm>
            <a:custGeom>
              <a:avLst/>
              <a:gdLst/>
              <a:ahLst/>
              <a:cxnLst/>
              <a:rect l="l" t="t" r="r" b="b"/>
              <a:pathLst>
                <a:path w="913764" h="826135">
                  <a:moveTo>
                    <a:pt x="0" y="0"/>
                  </a:moveTo>
                  <a:lnTo>
                    <a:pt x="913239" y="0"/>
                  </a:lnTo>
                  <a:lnTo>
                    <a:pt x="913239" y="825742"/>
                  </a:lnTo>
                  <a:lnTo>
                    <a:pt x="0" y="82574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5247" y="979259"/>
              <a:ext cx="894170" cy="8066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015721" y="969734"/>
              <a:ext cx="913765" cy="826135"/>
            </a:xfrm>
            <a:custGeom>
              <a:avLst/>
              <a:gdLst/>
              <a:ahLst/>
              <a:cxnLst/>
              <a:rect l="l" t="t" r="r" b="b"/>
              <a:pathLst>
                <a:path w="913765" h="826135">
                  <a:moveTo>
                    <a:pt x="0" y="0"/>
                  </a:moveTo>
                  <a:lnTo>
                    <a:pt x="913220" y="0"/>
                  </a:lnTo>
                  <a:lnTo>
                    <a:pt x="913220" y="825724"/>
                  </a:lnTo>
                  <a:lnTo>
                    <a:pt x="0" y="8257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9438" y="979262"/>
              <a:ext cx="921790" cy="8066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909913" y="969737"/>
              <a:ext cx="941069" cy="826135"/>
            </a:xfrm>
            <a:custGeom>
              <a:avLst/>
              <a:gdLst/>
              <a:ahLst/>
              <a:cxnLst/>
              <a:rect l="l" t="t" r="r" b="b"/>
              <a:pathLst>
                <a:path w="941070" h="826135">
                  <a:moveTo>
                    <a:pt x="0" y="0"/>
                  </a:moveTo>
                  <a:lnTo>
                    <a:pt x="940841" y="0"/>
                  </a:lnTo>
                  <a:lnTo>
                    <a:pt x="940841" y="825713"/>
                  </a:lnTo>
                  <a:lnTo>
                    <a:pt x="0" y="82571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786" y="939066"/>
              <a:ext cx="8365770" cy="785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950" y="1742998"/>
              <a:ext cx="8365771" cy="785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304872" y="1750966"/>
              <a:ext cx="0" cy="384810"/>
            </a:xfrm>
            <a:custGeom>
              <a:avLst/>
              <a:gdLst/>
              <a:ahLst/>
              <a:cxnLst/>
              <a:rect l="l" t="t" r="r" b="b"/>
              <a:pathLst>
                <a:path h="384810">
                  <a:moveTo>
                    <a:pt x="0" y="384342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77E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83448" y="17135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77E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83448" y="17135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77E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76599" y="2118288"/>
              <a:ext cx="356235" cy="0"/>
            </a:xfrm>
            <a:custGeom>
              <a:avLst/>
              <a:gdLst/>
              <a:ahLst/>
              <a:cxnLst/>
              <a:rect l="l" t="t" r="r" b="b"/>
              <a:pathLst>
                <a:path w="356235">
                  <a:moveTo>
                    <a:pt x="0" y="0"/>
                  </a:moveTo>
                  <a:lnTo>
                    <a:pt x="356072" y="0"/>
                  </a:lnTo>
                </a:path>
              </a:pathLst>
            </a:custGeom>
            <a:ln w="19049">
              <a:solidFill>
                <a:srgbClr val="77E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3147" y="2077425"/>
              <a:ext cx="81724" cy="817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28572" y="2118288"/>
              <a:ext cx="81723" cy="1067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642636" y="2176571"/>
              <a:ext cx="1998980" cy="650875"/>
            </a:xfrm>
            <a:custGeom>
              <a:avLst/>
              <a:gdLst/>
              <a:ahLst/>
              <a:cxnLst/>
              <a:rect l="l" t="t" r="r" b="b"/>
              <a:pathLst>
                <a:path w="1998979" h="650875">
                  <a:moveTo>
                    <a:pt x="0" y="108450"/>
                  </a:moveTo>
                  <a:lnTo>
                    <a:pt x="8522" y="66236"/>
                  </a:lnTo>
                  <a:lnTo>
                    <a:pt x="31764" y="31764"/>
                  </a:lnTo>
                  <a:lnTo>
                    <a:pt x="66237" y="8522"/>
                  </a:lnTo>
                  <a:lnTo>
                    <a:pt x="108450" y="0"/>
                  </a:lnTo>
                  <a:lnTo>
                    <a:pt x="1890399" y="0"/>
                  </a:lnTo>
                  <a:lnTo>
                    <a:pt x="1931902" y="8255"/>
                  </a:lnTo>
                  <a:lnTo>
                    <a:pt x="1967086" y="31764"/>
                  </a:lnTo>
                  <a:lnTo>
                    <a:pt x="1990595" y="66948"/>
                  </a:lnTo>
                  <a:lnTo>
                    <a:pt x="1998850" y="108450"/>
                  </a:lnTo>
                  <a:lnTo>
                    <a:pt x="1998850" y="542241"/>
                  </a:lnTo>
                  <a:lnTo>
                    <a:pt x="1990328" y="584455"/>
                  </a:lnTo>
                  <a:lnTo>
                    <a:pt x="1967086" y="618927"/>
                  </a:lnTo>
                  <a:lnTo>
                    <a:pt x="1932613" y="642169"/>
                  </a:lnTo>
                  <a:lnTo>
                    <a:pt x="1890399" y="650691"/>
                  </a:lnTo>
                  <a:lnTo>
                    <a:pt x="108450" y="650691"/>
                  </a:lnTo>
                  <a:lnTo>
                    <a:pt x="66237" y="642169"/>
                  </a:lnTo>
                  <a:lnTo>
                    <a:pt x="31764" y="618927"/>
                  </a:lnTo>
                  <a:lnTo>
                    <a:pt x="8522" y="584455"/>
                  </a:lnTo>
                  <a:lnTo>
                    <a:pt x="0" y="542241"/>
                  </a:lnTo>
                  <a:lnTo>
                    <a:pt x="0" y="10845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51754" y="2595512"/>
              <a:ext cx="636713" cy="2539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95189" y="2211291"/>
              <a:ext cx="441476" cy="41847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690427" y="2206529"/>
              <a:ext cx="451484" cy="428625"/>
            </a:xfrm>
            <a:custGeom>
              <a:avLst/>
              <a:gdLst/>
              <a:ahLst/>
              <a:cxnLst/>
              <a:rect l="l" t="t" r="r" b="b"/>
              <a:pathLst>
                <a:path w="451485" h="428625">
                  <a:moveTo>
                    <a:pt x="0" y="0"/>
                  </a:moveTo>
                  <a:lnTo>
                    <a:pt x="451001" y="0"/>
                  </a:lnTo>
                  <a:lnTo>
                    <a:pt x="451001" y="428002"/>
                  </a:lnTo>
                  <a:lnTo>
                    <a:pt x="0" y="42800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49930" y="2211290"/>
              <a:ext cx="470826" cy="4219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45168" y="2206528"/>
              <a:ext cx="480695" cy="431800"/>
            </a:xfrm>
            <a:custGeom>
              <a:avLst/>
              <a:gdLst/>
              <a:ahLst/>
              <a:cxnLst/>
              <a:rect l="l" t="t" r="r" b="b"/>
              <a:pathLst>
                <a:path w="480695" h="431800">
                  <a:moveTo>
                    <a:pt x="0" y="0"/>
                  </a:moveTo>
                  <a:lnTo>
                    <a:pt x="480351" y="0"/>
                  </a:lnTo>
                  <a:lnTo>
                    <a:pt x="480351" y="431444"/>
                  </a:lnTo>
                  <a:lnTo>
                    <a:pt x="0" y="4314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18111" y="2214750"/>
              <a:ext cx="470826" cy="4219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4020" y="2211292"/>
              <a:ext cx="470826" cy="42191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627670" y="2204941"/>
              <a:ext cx="483870" cy="434975"/>
            </a:xfrm>
            <a:custGeom>
              <a:avLst/>
              <a:gdLst/>
              <a:ahLst/>
              <a:cxnLst/>
              <a:rect l="l" t="t" r="r" b="b"/>
              <a:pathLst>
                <a:path w="483870" h="434975">
                  <a:moveTo>
                    <a:pt x="0" y="0"/>
                  </a:moveTo>
                  <a:lnTo>
                    <a:pt x="483526" y="0"/>
                  </a:lnTo>
                  <a:lnTo>
                    <a:pt x="483526" y="434620"/>
                  </a:lnTo>
                  <a:lnTo>
                    <a:pt x="0" y="43462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77E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11236" y="2518976"/>
              <a:ext cx="991869" cy="422909"/>
            </a:xfrm>
            <a:custGeom>
              <a:avLst/>
              <a:gdLst/>
              <a:ahLst/>
              <a:cxnLst/>
              <a:rect l="l" t="t" r="r" b="b"/>
              <a:pathLst>
                <a:path w="991870" h="422910">
                  <a:moveTo>
                    <a:pt x="0" y="422365"/>
                  </a:moveTo>
                  <a:lnTo>
                    <a:pt x="991358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83858" y="2509194"/>
              <a:ext cx="41910" cy="28575"/>
            </a:xfrm>
            <a:custGeom>
              <a:avLst/>
              <a:gdLst/>
              <a:ahLst/>
              <a:cxnLst/>
              <a:rect l="l" t="t" r="r" b="b"/>
              <a:pathLst>
                <a:path w="41910" h="28575">
                  <a:moveTo>
                    <a:pt x="11195" y="28519"/>
                  </a:moveTo>
                  <a:lnTo>
                    <a:pt x="18737" y="9782"/>
                  </a:lnTo>
                  <a:lnTo>
                    <a:pt x="0" y="2241"/>
                  </a:lnTo>
                  <a:lnTo>
                    <a:pt x="41698" y="0"/>
                  </a:lnTo>
                  <a:lnTo>
                    <a:pt x="11195" y="28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83858" y="2509194"/>
              <a:ext cx="41910" cy="28575"/>
            </a:xfrm>
            <a:custGeom>
              <a:avLst/>
              <a:gdLst/>
              <a:ahLst/>
              <a:cxnLst/>
              <a:rect l="l" t="t" r="r" b="b"/>
              <a:pathLst>
                <a:path w="41910" h="28575">
                  <a:moveTo>
                    <a:pt x="18737" y="9782"/>
                  </a:moveTo>
                  <a:lnTo>
                    <a:pt x="11195" y="28519"/>
                  </a:lnTo>
                  <a:lnTo>
                    <a:pt x="41698" y="0"/>
                  </a:lnTo>
                  <a:lnTo>
                    <a:pt x="0" y="2241"/>
                  </a:lnTo>
                  <a:lnTo>
                    <a:pt x="18737" y="978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42635" y="2896751"/>
              <a:ext cx="1993900" cy="650875"/>
            </a:xfrm>
            <a:custGeom>
              <a:avLst/>
              <a:gdLst/>
              <a:ahLst/>
              <a:cxnLst/>
              <a:rect l="l" t="t" r="r" b="b"/>
              <a:pathLst>
                <a:path w="1993900" h="650875">
                  <a:moveTo>
                    <a:pt x="0" y="108450"/>
                  </a:moveTo>
                  <a:lnTo>
                    <a:pt x="8522" y="66236"/>
                  </a:lnTo>
                  <a:lnTo>
                    <a:pt x="31764" y="31764"/>
                  </a:lnTo>
                  <a:lnTo>
                    <a:pt x="66236" y="8522"/>
                  </a:lnTo>
                  <a:lnTo>
                    <a:pt x="108450" y="0"/>
                  </a:lnTo>
                  <a:lnTo>
                    <a:pt x="1885216" y="0"/>
                  </a:lnTo>
                  <a:lnTo>
                    <a:pt x="1926718" y="8255"/>
                  </a:lnTo>
                  <a:lnTo>
                    <a:pt x="1961902" y="31764"/>
                  </a:lnTo>
                  <a:lnTo>
                    <a:pt x="1985411" y="66948"/>
                  </a:lnTo>
                  <a:lnTo>
                    <a:pt x="1993666" y="108450"/>
                  </a:lnTo>
                  <a:lnTo>
                    <a:pt x="1993666" y="542241"/>
                  </a:lnTo>
                  <a:lnTo>
                    <a:pt x="1985144" y="584455"/>
                  </a:lnTo>
                  <a:lnTo>
                    <a:pt x="1961902" y="618927"/>
                  </a:lnTo>
                  <a:lnTo>
                    <a:pt x="1927430" y="642169"/>
                  </a:lnTo>
                  <a:lnTo>
                    <a:pt x="1885216" y="650692"/>
                  </a:lnTo>
                  <a:lnTo>
                    <a:pt x="108450" y="650692"/>
                  </a:lnTo>
                  <a:lnTo>
                    <a:pt x="66236" y="642169"/>
                  </a:lnTo>
                  <a:lnTo>
                    <a:pt x="31764" y="618927"/>
                  </a:lnTo>
                  <a:lnTo>
                    <a:pt x="8522" y="584455"/>
                  </a:lnTo>
                  <a:lnTo>
                    <a:pt x="0" y="542241"/>
                  </a:lnTo>
                  <a:lnTo>
                    <a:pt x="0" y="10845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57410" y="2849454"/>
              <a:ext cx="636713" cy="2539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11243" y="3202006"/>
              <a:ext cx="413559" cy="2740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04893" y="3195656"/>
              <a:ext cx="426720" cy="287020"/>
            </a:xfrm>
            <a:custGeom>
              <a:avLst/>
              <a:gdLst/>
              <a:ahLst/>
              <a:cxnLst/>
              <a:rect l="l" t="t" r="r" b="b"/>
              <a:pathLst>
                <a:path w="426720" h="287020">
                  <a:moveTo>
                    <a:pt x="426259" y="0"/>
                  </a:moveTo>
                  <a:lnTo>
                    <a:pt x="0" y="0"/>
                  </a:lnTo>
                  <a:lnTo>
                    <a:pt x="0" y="286719"/>
                  </a:lnTo>
                  <a:lnTo>
                    <a:pt x="426259" y="286719"/>
                  </a:lnTo>
                  <a:lnTo>
                    <a:pt x="426259" y="0"/>
                  </a:lnTo>
                  <a:close/>
                </a:path>
              </a:pathLst>
            </a:custGeom>
            <a:ln w="12699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89142" y="3155492"/>
              <a:ext cx="443158" cy="3693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98567" y="3146044"/>
              <a:ext cx="393557" cy="36932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45809" y="3154582"/>
              <a:ext cx="405534" cy="36932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634860" y="2927572"/>
              <a:ext cx="966469" cy="282575"/>
            </a:xfrm>
            <a:custGeom>
              <a:avLst/>
              <a:gdLst/>
              <a:ahLst/>
              <a:cxnLst/>
              <a:rect l="l" t="t" r="r" b="b"/>
              <a:pathLst>
                <a:path w="966470" h="282575">
                  <a:moveTo>
                    <a:pt x="0" y="0"/>
                  </a:moveTo>
                  <a:lnTo>
                    <a:pt x="965998" y="282315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83144" y="3192173"/>
              <a:ext cx="41910" cy="27940"/>
            </a:xfrm>
            <a:custGeom>
              <a:avLst/>
              <a:gdLst/>
              <a:ahLst/>
              <a:cxnLst/>
              <a:rect l="l" t="t" r="r" b="b"/>
              <a:pathLst>
                <a:path w="41910" h="27939">
                  <a:moveTo>
                    <a:pt x="0" y="27417"/>
                  </a:moveTo>
                  <a:lnTo>
                    <a:pt x="17715" y="17715"/>
                  </a:lnTo>
                  <a:lnTo>
                    <a:pt x="8012" y="0"/>
                  </a:lnTo>
                  <a:lnTo>
                    <a:pt x="41670" y="24716"/>
                  </a:lnTo>
                  <a:lnTo>
                    <a:pt x="0" y="274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83144" y="3192173"/>
              <a:ext cx="41910" cy="27940"/>
            </a:xfrm>
            <a:custGeom>
              <a:avLst/>
              <a:gdLst/>
              <a:ahLst/>
              <a:cxnLst/>
              <a:rect l="l" t="t" r="r" b="b"/>
              <a:pathLst>
                <a:path w="41910" h="27939">
                  <a:moveTo>
                    <a:pt x="17715" y="17715"/>
                  </a:moveTo>
                  <a:lnTo>
                    <a:pt x="0" y="27417"/>
                  </a:lnTo>
                  <a:lnTo>
                    <a:pt x="41670" y="24716"/>
                  </a:lnTo>
                  <a:lnTo>
                    <a:pt x="8012" y="0"/>
                  </a:lnTo>
                  <a:lnTo>
                    <a:pt x="17715" y="1771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67984" y="292819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0" y="0"/>
                  </a:moveTo>
                  <a:lnTo>
                    <a:pt x="75834" y="0"/>
                  </a:lnTo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829537" y="2913915"/>
              <a:ext cx="39370" cy="28575"/>
            </a:xfrm>
            <a:custGeom>
              <a:avLst/>
              <a:gdLst/>
              <a:ahLst/>
              <a:cxnLst/>
              <a:rect l="l" t="t" r="r" b="b"/>
              <a:pathLst>
                <a:path w="39370" h="28575">
                  <a:moveTo>
                    <a:pt x="0" y="28564"/>
                  </a:moveTo>
                  <a:lnTo>
                    <a:pt x="14281" y="14282"/>
                  </a:lnTo>
                  <a:lnTo>
                    <a:pt x="0" y="0"/>
                  </a:lnTo>
                  <a:lnTo>
                    <a:pt x="39239" y="14282"/>
                  </a:lnTo>
                  <a:lnTo>
                    <a:pt x="0" y="2856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29537" y="2913915"/>
              <a:ext cx="39370" cy="28575"/>
            </a:xfrm>
            <a:custGeom>
              <a:avLst/>
              <a:gdLst/>
              <a:ahLst/>
              <a:cxnLst/>
              <a:rect l="l" t="t" r="r" b="b"/>
              <a:pathLst>
                <a:path w="39370" h="28575">
                  <a:moveTo>
                    <a:pt x="14281" y="14282"/>
                  </a:moveTo>
                  <a:lnTo>
                    <a:pt x="0" y="28564"/>
                  </a:lnTo>
                  <a:lnTo>
                    <a:pt x="39239" y="14282"/>
                  </a:lnTo>
                  <a:lnTo>
                    <a:pt x="0" y="0"/>
                  </a:lnTo>
                  <a:lnTo>
                    <a:pt x="14281" y="14282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38465" y="2762403"/>
              <a:ext cx="757555" cy="332105"/>
            </a:xfrm>
            <a:custGeom>
              <a:avLst/>
              <a:gdLst/>
              <a:ahLst/>
              <a:cxnLst/>
              <a:rect l="l" t="t" r="r" b="b"/>
              <a:pathLst>
                <a:path w="757554" h="332105">
                  <a:moveTo>
                    <a:pt x="0" y="55266"/>
                  </a:moveTo>
                  <a:lnTo>
                    <a:pt x="4343" y="33754"/>
                  </a:lnTo>
                  <a:lnTo>
                    <a:pt x="16187" y="16187"/>
                  </a:lnTo>
                  <a:lnTo>
                    <a:pt x="33754" y="4343"/>
                  </a:lnTo>
                  <a:lnTo>
                    <a:pt x="55266" y="0"/>
                  </a:lnTo>
                  <a:lnTo>
                    <a:pt x="702055" y="0"/>
                  </a:lnTo>
                  <a:lnTo>
                    <a:pt x="741134" y="16187"/>
                  </a:lnTo>
                  <a:lnTo>
                    <a:pt x="757322" y="55266"/>
                  </a:lnTo>
                  <a:lnTo>
                    <a:pt x="757322" y="276323"/>
                  </a:lnTo>
                  <a:lnTo>
                    <a:pt x="752979" y="297835"/>
                  </a:lnTo>
                  <a:lnTo>
                    <a:pt x="741135" y="315402"/>
                  </a:lnTo>
                  <a:lnTo>
                    <a:pt x="723568" y="327246"/>
                  </a:lnTo>
                  <a:lnTo>
                    <a:pt x="702055" y="331590"/>
                  </a:lnTo>
                  <a:lnTo>
                    <a:pt x="55266" y="331590"/>
                  </a:lnTo>
                  <a:lnTo>
                    <a:pt x="33754" y="327246"/>
                  </a:lnTo>
                  <a:lnTo>
                    <a:pt x="16187" y="315402"/>
                  </a:lnTo>
                  <a:lnTo>
                    <a:pt x="4343" y="297835"/>
                  </a:lnTo>
                  <a:lnTo>
                    <a:pt x="0" y="276323"/>
                  </a:lnTo>
                  <a:lnTo>
                    <a:pt x="0" y="55266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245185" y="2793578"/>
            <a:ext cx="5441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0" dirty="0">
                <a:solidFill>
                  <a:srgbClr val="262626"/>
                </a:solidFill>
                <a:latin typeface="Arial"/>
                <a:cs typeface="Arial"/>
              </a:rPr>
              <a:t>LSTM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301224" y="2150966"/>
            <a:ext cx="1456055" cy="1393190"/>
            <a:chOff x="7301224" y="2150966"/>
            <a:chExt cx="1456055" cy="1393190"/>
          </a:xfrm>
        </p:grpSpPr>
        <p:sp>
          <p:nvSpPr>
            <p:cNvPr id="58" name="object 58"/>
            <p:cNvSpPr/>
            <p:nvPr/>
          </p:nvSpPr>
          <p:spPr>
            <a:xfrm>
              <a:off x="8520631" y="2461819"/>
              <a:ext cx="0" cy="235585"/>
            </a:xfrm>
            <a:custGeom>
              <a:avLst/>
              <a:gdLst/>
              <a:ahLst/>
              <a:cxnLst/>
              <a:rect l="l" t="t" r="r" b="b"/>
              <a:pathLst>
                <a:path h="235585">
                  <a:moveTo>
                    <a:pt x="0" y="0"/>
                  </a:moveTo>
                  <a:lnTo>
                    <a:pt x="0" y="235220"/>
                  </a:lnTo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506349" y="2682757"/>
              <a:ext cx="28575" cy="39370"/>
            </a:xfrm>
            <a:custGeom>
              <a:avLst/>
              <a:gdLst/>
              <a:ahLst/>
              <a:cxnLst/>
              <a:rect l="l" t="t" r="r" b="b"/>
              <a:pathLst>
                <a:path w="28575" h="39369">
                  <a:moveTo>
                    <a:pt x="14281" y="39239"/>
                  </a:moveTo>
                  <a:lnTo>
                    <a:pt x="0" y="0"/>
                  </a:lnTo>
                  <a:lnTo>
                    <a:pt x="14281" y="14282"/>
                  </a:lnTo>
                  <a:lnTo>
                    <a:pt x="28563" y="0"/>
                  </a:lnTo>
                  <a:lnTo>
                    <a:pt x="14281" y="3923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506349" y="2682757"/>
              <a:ext cx="28575" cy="39370"/>
            </a:xfrm>
            <a:custGeom>
              <a:avLst/>
              <a:gdLst/>
              <a:ahLst/>
              <a:cxnLst/>
              <a:rect l="l" t="t" r="r" b="b"/>
              <a:pathLst>
                <a:path w="28575" h="39369">
                  <a:moveTo>
                    <a:pt x="14281" y="14282"/>
                  </a:moveTo>
                  <a:lnTo>
                    <a:pt x="0" y="0"/>
                  </a:lnTo>
                  <a:lnTo>
                    <a:pt x="14281" y="39239"/>
                  </a:lnTo>
                  <a:lnTo>
                    <a:pt x="28563" y="0"/>
                  </a:lnTo>
                  <a:lnTo>
                    <a:pt x="14281" y="14282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011783" y="2927981"/>
              <a:ext cx="81915" cy="0"/>
            </a:xfrm>
            <a:custGeom>
              <a:avLst/>
              <a:gdLst/>
              <a:ahLst/>
              <a:cxnLst/>
              <a:rect l="l" t="t" r="r" b="b"/>
              <a:pathLst>
                <a:path w="81915">
                  <a:moveTo>
                    <a:pt x="0" y="0"/>
                  </a:moveTo>
                  <a:lnTo>
                    <a:pt x="81486" y="0"/>
                  </a:lnTo>
                </a:path>
              </a:pathLst>
            </a:custGeom>
            <a:ln w="1349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072496" y="2913955"/>
              <a:ext cx="40005" cy="28575"/>
            </a:xfrm>
            <a:custGeom>
              <a:avLst/>
              <a:gdLst/>
              <a:ahLst/>
              <a:cxnLst/>
              <a:rect l="l" t="t" r="r" b="b"/>
              <a:pathLst>
                <a:path w="40004" h="28575">
                  <a:moveTo>
                    <a:pt x="0" y="28563"/>
                  </a:moveTo>
                  <a:lnTo>
                    <a:pt x="14422" y="14423"/>
                  </a:lnTo>
                  <a:lnTo>
                    <a:pt x="284" y="0"/>
                  </a:lnTo>
                  <a:lnTo>
                    <a:pt x="39379" y="14672"/>
                  </a:lnTo>
                  <a:lnTo>
                    <a:pt x="0" y="2856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072496" y="2913955"/>
              <a:ext cx="40005" cy="28575"/>
            </a:xfrm>
            <a:custGeom>
              <a:avLst/>
              <a:gdLst/>
              <a:ahLst/>
              <a:cxnLst/>
              <a:rect l="l" t="t" r="r" b="b"/>
              <a:pathLst>
                <a:path w="40004" h="28575">
                  <a:moveTo>
                    <a:pt x="14422" y="14423"/>
                  </a:moveTo>
                  <a:lnTo>
                    <a:pt x="0" y="28563"/>
                  </a:lnTo>
                  <a:lnTo>
                    <a:pt x="39379" y="14672"/>
                  </a:lnTo>
                  <a:lnTo>
                    <a:pt x="284" y="0"/>
                  </a:lnTo>
                  <a:lnTo>
                    <a:pt x="14422" y="14423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07574" y="2319001"/>
              <a:ext cx="114935" cy="1218565"/>
            </a:xfrm>
            <a:custGeom>
              <a:avLst/>
              <a:gdLst/>
              <a:ahLst/>
              <a:cxnLst/>
              <a:rect l="l" t="t" r="r" b="b"/>
              <a:pathLst>
                <a:path w="114934" h="1218564">
                  <a:moveTo>
                    <a:pt x="0" y="0"/>
                  </a:moveTo>
                  <a:lnTo>
                    <a:pt x="22363" y="2532"/>
                  </a:lnTo>
                  <a:lnTo>
                    <a:pt x="40626" y="9439"/>
                  </a:lnTo>
                  <a:lnTo>
                    <a:pt x="52939" y="19684"/>
                  </a:lnTo>
                  <a:lnTo>
                    <a:pt x="57453" y="32229"/>
                  </a:lnTo>
                  <a:lnTo>
                    <a:pt x="57453" y="575724"/>
                  </a:lnTo>
                  <a:lnTo>
                    <a:pt x="61969" y="588269"/>
                  </a:lnTo>
                  <a:lnTo>
                    <a:pt x="74282" y="598513"/>
                  </a:lnTo>
                  <a:lnTo>
                    <a:pt x="92544" y="605420"/>
                  </a:lnTo>
                  <a:lnTo>
                    <a:pt x="114908" y="607953"/>
                  </a:lnTo>
                  <a:lnTo>
                    <a:pt x="92544" y="610486"/>
                  </a:lnTo>
                  <a:lnTo>
                    <a:pt x="74282" y="617393"/>
                  </a:lnTo>
                  <a:lnTo>
                    <a:pt x="61969" y="627637"/>
                  </a:lnTo>
                  <a:lnTo>
                    <a:pt x="57453" y="640183"/>
                  </a:lnTo>
                  <a:lnTo>
                    <a:pt x="57453" y="1186163"/>
                  </a:lnTo>
                  <a:lnTo>
                    <a:pt x="52939" y="1198708"/>
                  </a:lnTo>
                  <a:lnTo>
                    <a:pt x="40626" y="1208953"/>
                  </a:lnTo>
                  <a:lnTo>
                    <a:pt x="22363" y="1215860"/>
                  </a:lnTo>
                  <a:lnTo>
                    <a:pt x="0" y="1218392"/>
                  </a:lnTo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61132" y="2150966"/>
              <a:ext cx="395620" cy="30008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409707" y="2393179"/>
              <a:ext cx="394335" cy="1070610"/>
            </a:xfrm>
            <a:custGeom>
              <a:avLst/>
              <a:gdLst/>
              <a:ahLst/>
              <a:cxnLst/>
              <a:rect l="l" t="t" r="r" b="b"/>
              <a:pathLst>
                <a:path w="394334" h="1070610">
                  <a:moveTo>
                    <a:pt x="328482" y="1070036"/>
                  </a:moveTo>
                  <a:lnTo>
                    <a:pt x="65698" y="1070036"/>
                  </a:lnTo>
                  <a:lnTo>
                    <a:pt x="52821" y="1068762"/>
                  </a:lnTo>
                  <a:lnTo>
                    <a:pt x="11038" y="1040788"/>
                  </a:lnTo>
                  <a:lnTo>
                    <a:pt x="0" y="1004338"/>
                  </a:lnTo>
                  <a:lnTo>
                    <a:pt x="0" y="65697"/>
                  </a:lnTo>
                  <a:lnTo>
                    <a:pt x="5162" y="40125"/>
                  </a:lnTo>
                  <a:lnTo>
                    <a:pt x="19242" y="19242"/>
                  </a:lnTo>
                  <a:lnTo>
                    <a:pt x="40125" y="5162"/>
                  </a:lnTo>
                  <a:lnTo>
                    <a:pt x="65698" y="0"/>
                  </a:lnTo>
                  <a:lnTo>
                    <a:pt x="328482" y="0"/>
                  </a:lnTo>
                  <a:lnTo>
                    <a:pt x="354055" y="5162"/>
                  </a:lnTo>
                  <a:lnTo>
                    <a:pt x="374938" y="19242"/>
                  </a:lnTo>
                  <a:lnTo>
                    <a:pt x="389018" y="40125"/>
                  </a:lnTo>
                  <a:lnTo>
                    <a:pt x="394181" y="65697"/>
                  </a:lnTo>
                  <a:lnTo>
                    <a:pt x="394181" y="1004338"/>
                  </a:lnTo>
                  <a:lnTo>
                    <a:pt x="389018" y="1029911"/>
                  </a:lnTo>
                  <a:lnTo>
                    <a:pt x="374938" y="1050794"/>
                  </a:lnTo>
                  <a:lnTo>
                    <a:pt x="354055" y="1064873"/>
                  </a:lnTo>
                  <a:lnTo>
                    <a:pt x="328482" y="1070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409707" y="2393179"/>
              <a:ext cx="394335" cy="1070610"/>
            </a:xfrm>
            <a:custGeom>
              <a:avLst/>
              <a:gdLst/>
              <a:ahLst/>
              <a:cxnLst/>
              <a:rect l="l" t="t" r="r" b="b"/>
              <a:pathLst>
                <a:path w="394334" h="1070610">
                  <a:moveTo>
                    <a:pt x="394181" y="1004338"/>
                  </a:moveTo>
                  <a:lnTo>
                    <a:pt x="389018" y="1029911"/>
                  </a:lnTo>
                  <a:lnTo>
                    <a:pt x="374938" y="1050794"/>
                  </a:lnTo>
                  <a:lnTo>
                    <a:pt x="354055" y="1064873"/>
                  </a:lnTo>
                  <a:lnTo>
                    <a:pt x="328482" y="1070036"/>
                  </a:lnTo>
                  <a:lnTo>
                    <a:pt x="65698" y="1070036"/>
                  </a:lnTo>
                  <a:lnTo>
                    <a:pt x="19242" y="1050794"/>
                  </a:lnTo>
                  <a:lnTo>
                    <a:pt x="0" y="1004338"/>
                  </a:lnTo>
                  <a:lnTo>
                    <a:pt x="0" y="65697"/>
                  </a:lnTo>
                  <a:lnTo>
                    <a:pt x="5162" y="40125"/>
                  </a:lnTo>
                  <a:lnTo>
                    <a:pt x="19242" y="19242"/>
                  </a:lnTo>
                  <a:lnTo>
                    <a:pt x="40125" y="5162"/>
                  </a:lnTo>
                  <a:lnTo>
                    <a:pt x="65698" y="0"/>
                  </a:lnTo>
                  <a:lnTo>
                    <a:pt x="328482" y="0"/>
                  </a:lnTo>
                  <a:lnTo>
                    <a:pt x="354055" y="5162"/>
                  </a:lnTo>
                  <a:lnTo>
                    <a:pt x="374938" y="19242"/>
                  </a:lnTo>
                  <a:lnTo>
                    <a:pt x="389018" y="40125"/>
                  </a:lnTo>
                  <a:lnTo>
                    <a:pt x="394181" y="65697"/>
                  </a:lnTo>
                  <a:lnTo>
                    <a:pt x="394181" y="1004338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517827" y="2513201"/>
            <a:ext cx="174625" cy="8102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262626"/>
                </a:solidFill>
                <a:latin typeface="Arial"/>
                <a:cs typeface="Arial"/>
              </a:rPr>
              <a:t>Fusion</a:t>
            </a:r>
            <a:r>
              <a:rPr sz="1050" b="1" spc="-3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050" b="1" spc="-10" dirty="0">
                <a:solidFill>
                  <a:srgbClr val="262626"/>
                </a:solidFill>
                <a:latin typeface="Arial"/>
                <a:cs typeface="Arial"/>
              </a:rPr>
              <a:t>layer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06136" y="1765332"/>
            <a:ext cx="8844280" cy="2840355"/>
            <a:chOff x="306136" y="1765332"/>
            <a:chExt cx="8844280" cy="2840355"/>
          </a:xfrm>
        </p:grpSpPr>
        <p:sp>
          <p:nvSpPr>
            <p:cNvPr id="70" name="object 70"/>
            <p:cNvSpPr/>
            <p:nvPr/>
          </p:nvSpPr>
          <p:spPr>
            <a:xfrm>
              <a:off x="7920174" y="2686070"/>
              <a:ext cx="92075" cy="514984"/>
            </a:xfrm>
            <a:custGeom>
              <a:avLst/>
              <a:gdLst/>
              <a:ahLst/>
              <a:cxnLst/>
              <a:rect l="l" t="t" r="r" b="b"/>
              <a:pathLst>
                <a:path w="92075" h="514985">
                  <a:moveTo>
                    <a:pt x="91609" y="514792"/>
                  </a:moveTo>
                  <a:lnTo>
                    <a:pt x="0" y="514792"/>
                  </a:lnTo>
                  <a:lnTo>
                    <a:pt x="0" y="0"/>
                  </a:lnTo>
                  <a:lnTo>
                    <a:pt x="91609" y="0"/>
                  </a:lnTo>
                  <a:lnTo>
                    <a:pt x="91609" y="514792"/>
                  </a:lnTo>
                  <a:close/>
                </a:path>
              </a:pathLst>
            </a:custGeom>
            <a:solidFill>
              <a:srgbClr val="8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89637" y="2655533"/>
              <a:ext cx="122555" cy="31115"/>
            </a:xfrm>
            <a:custGeom>
              <a:avLst/>
              <a:gdLst/>
              <a:ahLst/>
              <a:cxnLst/>
              <a:rect l="l" t="t" r="r" b="b"/>
              <a:pathLst>
                <a:path w="122554" h="31114">
                  <a:moveTo>
                    <a:pt x="122145" y="30536"/>
                  </a:moveTo>
                  <a:lnTo>
                    <a:pt x="30536" y="30536"/>
                  </a:lnTo>
                  <a:lnTo>
                    <a:pt x="0" y="0"/>
                  </a:lnTo>
                  <a:lnTo>
                    <a:pt x="91609" y="0"/>
                  </a:lnTo>
                  <a:lnTo>
                    <a:pt x="122145" y="30536"/>
                  </a:lnTo>
                  <a:close/>
                </a:path>
              </a:pathLst>
            </a:custGeom>
            <a:solidFill>
              <a:srgbClr val="7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9637" y="2655533"/>
              <a:ext cx="31115" cy="545465"/>
            </a:xfrm>
            <a:custGeom>
              <a:avLst/>
              <a:gdLst/>
              <a:ahLst/>
              <a:cxnLst/>
              <a:rect l="l" t="t" r="r" b="b"/>
              <a:pathLst>
                <a:path w="31115" h="545464">
                  <a:moveTo>
                    <a:pt x="30536" y="545329"/>
                  </a:moveTo>
                  <a:lnTo>
                    <a:pt x="0" y="514792"/>
                  </a:lnTo>
                  <a:lnTo>
                    <a:pt x="0" y="0"/>
                  </a:lnTo>
                  <a:lnTo>
                    <a:pt x="30536" y="30536"/>
                  </a:lnTo>
                  <a:lnTo>
                    <a:pt x="30536" y="545329"/>
                  </a:lnTo>
                  <a:close/>
                </a:path>
              </a:pathLst>
            </a:custGeom>
            <a:solidFill>
              <a:srgbClr val="A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896836" y="2928197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62" y="0"/>
                  </a:lnTo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124099" y="2907506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20" h="41910">
                  <a:moveTo>
                    <a:pt x="19900" y="41382"/>
                  </a:moveTo>
                  <a:lnTo>
                    <a:pt x="12759" y="39941"/>
                  </a:lnTo>
                  <a:lnTo>
                    <a:pt x="6118" y="35463"/>
                  </a:lnTo>
                  <a:lnTo>
                    <a:pt x="1641" y="28823"/>
                  </a:lnTo>
                  <a:lnTo>
                    <a:pt x="0" y="20691"/>
                  </a:lnTo>
                  <a:lnTo>
                    <a:pt x="1641" y="12559"/>
                  </a:lnTo>
                  <a:lnTo>
                    <a:pt x="6118" y="5918"/>
                  </a:lnTo>
                  <a:lnTo>
                    <a:pt x="12759" y="1441"/>
                  </a:lnTo>
                  <a:lnTo>
                    <a:pt x="19900" y="0"/>
                  </a:lnTo>
                  <a:lnTo>
                    <a:pt x="19900" y="4138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124099" y="2907506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20" h="41910">
                  <a:moveTo>
                    <a:pt x="19900" y="41382"/>
                  </a:moveTo>
                  <a:lnTo>
                    <a:pt x="12759" y="39941"/>
                  </a:lnTo>
                  <a:lnTo>
                    <a:pt x="6118" y="35463"/>
                  </a:lnTo>
                  <a:lnTo>
                    <a:pt x="1641" y="28823"/>
                  </a:lnTo>
                  <a:lnTo>
                    <a:pt x="0" y="20691"/>
                  </a:lnTo>
                  <a:lnTo>
                    <a:pt x="1641" y="12559"/>
                  </a:lnTo>
                  <a:lnTo>
                    <a:pt x="6118" y="5918"/>
                  </a:lnTo>
                  <a:lnTo>
                    <a:pt x="12759" y="1441"/>
                  </a:lnTo>
                  <a:lnTo>
                    <a:pt x="19900" y="0"/>
                  </a:lnTo>
                  <a:lnTo>
                    <a:pt x="19900" y="41382"/>
                  </a:lnTo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0057" y="1770095"/>
              <a:ext cx="8385809" cy="2414905"/>
            </a:xfrm>
            <a:custGeom>
              <a:avLst/>
              <a:gdLst/>
              <a:ahLst/>
              <a:cxnLst/>
              <a:rect l="l" t="t" r="r" b="b"/>
              <a:pathLst>
                <a:path w="8385809" h="2414904">
                  <a:moveTo>
                    <a:pt x="27558" y="0"/>
                  </a:moveTo>
                  <a:lnTo>
                    <a:pt x="8385728" y="0"/>
                  </a:lnTo>
                </a:path>
                <a:path w="8385809" h="2414904">
                  <a:moveTo>
                    <a:pt x="0" y="2414679"/>
                  </a:moveTo>
                  <a:lnTo>
                    <a:pt x="8358169" y="2414679"/>
                  </a:lnTo>
                </a:path>
              </a:pathLst>
            </a:custGeom>
            <a:ln w="9524">
              <a:solidFill>
                <a:srgbClr val="D8D8D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144" y="4184775"/>
              <a:ext cx="7577527" cy="42088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6034" y="4254461"/>
              <a:ext cx="288932" cy="28893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421001" y="3836533"/>
              <a:ext cx="1833245" cy="672465"/>
            </a:xfrm>
            <a:custGeom>
              <a:avLst/>
              <a:gdLst/>
              <a:ahLst/>
              <a:cxnLst/>
              <a:rect l="l" t="t" r="r" b="b"/>
              <a:pathLst>
                <a:path w="1833245" h="672464">
                  <a:moveTo>
                    <a:pt x="1356381" y="672335"/>
                  </a:moveTo>
                  <a:lnTo>
                    <a:pt x="1341935" y="669419"/>
                  </a:lnTo>
                  <a:lnTo>
                    <a:pt x="1330138" y="661465"/>
                  </a:lnTo>
                  <a:lnTo>
                    <a:pt x="1322185" y="649668"/>
                  </a:lnTo>
                  <a:lnTo>
                    <a:pt x="1319268" y="635223"/>
                  </a:lnTo>
                  <a:lnTo>
                    <a:pt x="1319268" y="486778"/>
                  </a:lnTo>
                  <a:lnTo>
                    <a:pt x="1322185" y="472332"/>
                  </a:lnTo>
                  <a:lnTo>
                    <a:pt x="1330138" y="460536"/>
                  </a:lnTo>
                  <a:lnTo>
                    <a:pt x="1341935" y="452582"/>
                  </a:lnTo>
                  <a:lnTo>
                    <a:pt x="1356381" y="449666"/>
                  </a:lnTo>
                </a:path>
                <a:path w="1833245" h="672464">
                  <a:moveTo>
                    <a:pt x="1796016" y="449666"/>
                  </a:moveTo>
                  <a:lnTo>
                    <a:pt x="1830303" y="472576"/>
                  </a:lnTo>
                  <a:lnTo>
                    <a:pt x="1833128" y="486778"/>
                  </a:lnTo>
                  <a:lnTo>
                    <a:pt x="1833128" y="635223"/>
                  </a:lnTo>
                  <a:lnTo>
                    <a:pt x="1830212" y="649668"/>
                  </a:lnTo>
                  <a:lnTo>
                    <a:pt x="1822258" y="661465"/>
                  </a:lnTo>
                  <a:lnTo>
                    <a:pt x="1810462" y="669419"/>
                  </a:lnTo>
                  <a:lnTo>
                    <a:pt x="1796016" y="672335"/>
                  </a:lnTo>
                </a:path>
                <a:path w="1833245" h="672464">
                  <a:moveTo>
                    <a:pt x="0" y="0"/>
                  </a:moveTo>
                  <a:lnTo>
                    <a:pt x="1360252" y="0"/>
                  </a:lnTo>
                </a:path>
              </a:pathLst>
            </a:custGeom>
            <a:ln w="19049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71728" y="3795671"/>
              <a:ext cx="81724" cy="8172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80138" y="3547659"/>
              <a:ext cx="81724" cy="28887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854626" y="3836533"/>
              <a:ext cx="3175" cy="283210"/>
            </a:xfrm>
            <a:custGeom>
              <a:avLst/>
              <a:gdLst/>
              <a:ahLst/>
              <a:cxnLst/>
              <a:rect l="l" t="t" r="r" b="b"/>
              <a:pathLst>
                <a:path w="3175" h="283210">
                  <a:moveTo>
                    <a:pt x="2723" y="0"/>
                  </a:moveTo>
                  <a:lnTo>
                    <a:pt x="0" y="282959"/>
                  </a:lnTo>
                </a:path>
              </a:pathLst>
            </a:custGeom>
            <a:ln w="19049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833409" y="4097864"/>
              <a:ext cx="43180" cy="59690"/>
            </a:xfrm>
            <a:custGeom>
              <a:avLst/>
              <a:gdLst/>
              <a:ahLst/>
              <a:cxnLst/>
              <a:rect l="l" t="t" r="r" b="b"/>
              <a:pathLst>
                <a:path w="43179" h="59689">
                  <a:moveTo>
                    <a:pt x="20855" y="59062"/>
                  </a:moveTo>
                  <a:lnTo>
                    <a:pt x="0" y="0"/>
                  </a:lnTo>
                  <a:lnTo>
                    <a:pt x="21216" y="21628"/>
                  </a:lnTo>
                  <a:lnTo>
                    <a:pt x="42844" y="411"/>
                  </a:lnTo>
                  <a:lnTo>
                    <a:pt x="20855" y="59062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833409" y="4097864"/>
              <a:ext cx="43180" cy="59690"/>
            </a:xfrm>
            <a:custGeom>
              <a:avLst/>
              <a:gdLst/>
              <a:ahLst/>
              <a:cxnLst/>
              <a:rect l="l" t="t" r="r" b="b"/>
              <a:pathLst>
                <a:path w="43179" h="59689">
                  <a:moveTo>
                    <a:pt x="21216" y="21628"/>
                  </a:moveTo>
                  <a:lnTo>
                    <a:pt x="0" y="0"/>
                  </a:lnTo>
                  <a:lnTo>
                    <a:pt x="20855" y="59062"/>
                  </a:lnTo>
                  <a:lnTo>
                    <a:pt x="42844" y="411"/>
                  </a:lnTo>
                  <a:lnTo>
                    <a:pt x="21216" y="21628"/>
                  </a:lnTo>
                  <a:close/>
                </a:path>
              </a:pathLst>
            </a:custGeom>
            <a:ln w="19049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3368" y="2144157"/>
              <a:ext cx="376385" cy="30585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61587" y="2315270"/>
              <a:ext cx="92075" cy="514984"/>
            </a:xfrm>
            <a:custGeom>
              <a:avLst/>
              <a:gdLst/>
              <a:ahLst/>
              <a:cxnLst/>
              <a:rect l="l" t="t" r="r" b="b"/>
              <a:pathLst>
                <a:path w="92075" h="514985">
                  <a:moveTo>
                    <a:pt x="91609" y="514793"/>
                  </a:moveTo>
                  <a:lnTo>
                    <a:pt x="0" y="514793"/>
                  </a:lnTo>
                  <a:lnTo>
                    <a:pt x="0" y="0"/>
                  </a:lnTo>
                  <a:lnTo>
                    <a:pt x="91609" y="0"/>
                  </a:lnTo>
                  <a:lnTo>
                    <a:pt x="91609" y="514793"/>
                  </a:lnTo>
                  <a:close/>
                </a:path>
              </a:pathLst>
            </a:custGeom>
            <a:solidFill>
              <a:srgbClr val="95DD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31050" y="2284733"/>
              <a:ext cx="122555" cy="31115"/>
            </a:xfrm>
            <a:custGeom>
              <a:avLst/>
              <a:gdLst/>
              <a:ahLst/>
              <a:cxnLst/>
              <a:rect l="l" t="t" r="r" b="b"/>
              <a:pathLst>
                <a:path w="122554" h="31114">
                  <a:moveTo>
                    <a:pt x="122146" y="30536"/>
                  </a:moveTo>
                  <a:lnTo>
                    <a:pt x="30536" y="30536"/>
                  </a:lnTo>
                  <a:lnTo>
                    <a:pt x="0" y="0"/>
                  </a:lnTo>
                  <a:lnTo>
                    <a:pt x="91609" y="0"/>
                  </a:lnTo>
                  <a:lnTo>
                    <a:pt x="122146" y="30536"/>
                  </a:lnTo>
                  <a:close/>
                </a:path>
              </a:pathLst>
            </a:custGeom>
            <a:solidFill>
              <a:srgbClr val="77B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31050" y="2284733"/>
              <a:ext cx="31115" cy="545465"/>
            </a:xfrm>
            <a:custGeom>
              <a:avLst/>
              <a:gdLst/>
              <a:ahLst/>
              <a:cxnLst/>
              <a:rect l="l" t="t" r="r" b="b"/>
              <a:pathLst>
                <a:path w="31115" h="545464">
                  <a:moveTo>
                    <a:pt x="30536" y="545329"/>
                  </a:moveTo>
                  <a:lnTo>
                    <a:pt x="0" y="514793"/>
                  </a:lnTo>
                  <a:lnTo>
                    <a:pt x="0" y="0"/>
                  </a:lnTo>
                  <a:lnTo>
                    <a:pt x="30536" y="30536"/>
                  </a:lnTo>
                  <a:lnTo>
                    <a:pt x="30536" y="545329"/>
                  </a:lnTo>
                  <a:close/>
                </a:path>
              </a:pathLst>
            </a:custGeom>
            <a:solidFill>
              <a:srgbClr val="AAE3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63660" y="3036665"/>
              <a:ext cx="92075" cy="513715"/>
            </a:xfrm>
            <a:custGeom>
              <a:avLst/>
              <a:gdLst/>
              <a:ahLst/>
              <a:cxnLst/>
              <a:rect l="l" t="t" r="r" b="b"/>
              <a:pathLst>
                <a:path w="92075" h="513714">
                  <a:moveTo>
                    <a:pt x="91610" y="513540"/>
                  </a:moveTo>
                  <a:lnTo>
                    <a:pt x="0" y="513540"/>
                  </a:lnTo>
                  <a:lnTo>
                    <a:pt x="0" y="0"/>
                  </a:lnTo>
                  <a:lnTo>
                    <a:pt x="91610" y="0"/>
                  </a:lnTo>
                  <a:lnTo>
                    <a:pt x="91610" y="513540"/>
                  </a:lnTo>
                  <a:close/>
                </a:path>
              </a:pathLst>
            </a:custGeom>
            <a:solidFill>
              <a:srgbClr val="95B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33124" y="3006128"/>
              <a:ext cx="122555" cy="31115"/>
            </a:xfrm>
            <a:custGeom>
              <a:avLst/>
              <a:gdLst/>
              <a:ahLst/>
              <a:cxnLst/>
              <a:rect l="l" t="t" r="r" b="b"/>
              <a:pathLst>
                <a:path w="122554" h="31114">
                  <a:moveTo>
                    <a:pt x="122147" y="30536"/>
                  </a:moveTo>
                  <a:lnTo>
                    <a:pt x="30536" y="30536"/>
                  </a:lnTo>
                  <a:lnTo>
                    <a:pt x="0" y="0"/>
                  </a:lnTo>
                  <a:lnTo>
                    <a:pt x="91610" y="0"/>
                  </a:lnTo>
                  <a:lnTo>
                    <a:pt x="122147" y="30536"/>
                  </a:lnTo>
                  <a:close/>
                </a:path>
              </a:pathLst>
            </a:custGeom>
            <a:solidFill>
              <a:srgbClr val="778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33124" y="3006128"/>
              <a:ext cx="31115" cy="544195"/>
            </a:xfrm>
            <a:custGeom>
              <a:avLst/>
              <a:gdLst/>
              <a:ahLst/>
              <a:cxnLst/>
              <a:rect l="l" t="t" r="r" b="b"/>
              <a:pathLst>
                <a:path w="31115" h="544195">
                  <a:moveTo>
                    <a:pt x="30536" y="544077"/>
                  </a:moveTo>
                  <a:lnTo>
                    <a:pt x="0" y="513540"/>
                  </a:lnTo>
                  <a:lnTo>
                    <a:pt x="0" y="0"/>
                  </a:lnTo>
                  <a:lnTo>
                    <a:pt x="30536" y="30536"/>
                  </a:lnTo>
                  <a:lnTo>
                    <a:pt x="30536" y="544077"/>
                  </a:lnTo>
                  <a:close/>
                </a:path>
              </a:pathLst>
            </a:custGeom>
            <a:solidFill>
              <a:srgbClr val="AAC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6136" y="3360438"/>
              <a:ext cx="432061" cy="30623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585126" y="2762403"/>
              <a:ext cx="757555" cy="332105"/>
            </a:xfrm>
            <a:custGeom>
              <a:avLst/>
              <a:gdLst/>
              <a:ahLst/>
              <a:cxnLst/>
              <a:rect l="l" t="t" r="r" b="b"/>
              <a:pathLst>
                <a:path w="757555" h="332105">
                  <a:moveTo>
                    <a:pt x="0" y="55265"/>
                  </a:moveTo>
                  <a:lnTo>
                    <a:pt x="4343" y="33753"/>
                  </a:lnTo>
                  <a:lnTo>
                    <a:pt x="16187" y="16186"/>
                  </a:lnTo>
                  <a:lnTo>
                    <a:pt x="33754" y="4343"/>
                  </a:lnTo>
                  <a:lnTo>
                    <a:pt x="55265" y="0"/>
                  </a:lnTo>
                  <a:lnTo>
                    <a:pt x="702056" y="0"/>
                  </a:lnTo>
                  <a:lnTo>
                    <a:pt x="741135" y="16186"/>
                  </a:lnTo>
                  <a:lnTo>
                    <a:pt x="757322" y="55265"/>
                  </a:lnTo>
                  <a:lnTo>
                    <a:pt x="757322" y="276323"/>
                  </a:lnTo>
                  <a:lnTo>
                    <a:pt x="752979" y="297835"/>
                  </a:lnTo>
                  <a:lnTo>
                    <a:pt x="741135" y="315402"/>
                  </a:lnTo>
                  <a:lnTo>
                    <a:pt x="723568" y="327246"/>
                  </a:lnTo>
                  <a:lnTo>
                    <a:pt x="702056" y="331589"/>
                  </a:lnTo>
                  <a:lnTo>
                    <a:pt x="55265" y="331589"/>
                  </a:lnTo>
                  <a:lnTo>
                    <a:pt x="33754" y="327246"/>
                  </a:lnTo>
                  <a:lnTo>
                    <a:pt x="16187" y="315402"/>
                  </a:lnTo>
                  <a:lnTo>
                    <a:pt x="4343" y="297835"/>
                  </a:lnTo>
                  <a:lnTo>
                    <a:pt x="0" y="276323"/>
                  </a:lnTo>
                  <a:lnTo>
                    <a:pt x="0" y="5526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691847" y="2793578"/>
            <a:ext cx="5441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0" dirty="0">
                <a:solidFill>
                  <a:srgbClr val="262626"/>
                </a:solidFill>
                <a:latin typeface="Arial"/>
                <a:cs typeface="Arial"/>
              </a:rPr>
              <a:t>LSTM</a:t>
            </a:r>
            <a:endParaRPr sz="15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967293" y="2461820"/>
            <a:ext cx="0" cy="235585"/>
          </a:xfrm>
          <a:custGeom>
            <a:avLst/>
            <a:gdLst/>
            <a:ahLst/>
            <a:cxnLst/>
            <a:rect l="l" t="t" r="r" b="b"/>
            <a:pathLst>
              <a:path h="235585">
                <a:moveTo>
                  <a:pt x="0" y="0"/>
                </a:moveTo>
                <a:lnTo>
                  <a:pt x="0" y="235220"/>
                </a:lnTo>
              </a:path>
            </a:pathLst>
          </a:custGeom>
          <a:ln w="1269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747887" y="2150966"/>
            <a:ext cx="1484630" cy="1393190"/>
            <a:chOff x="747887" y="2150966"/>
            <a:chExt cx="1484630" cy="1393190"/>
          </a:xfrm>
        </p:grpSpPr>
        <p:sp>
          <p:nvSpPr>
            <p:cNvPr id="97" name="object 97"/>
            <p:cNvSpPr/>
            <p:nvPr/>
          </p:nvSpPr>
          <p:spPr>
            <a:xfrm>
              <a:off x="1953011" y="2682758"/>
              <a:ext cx="28575" cy="39370"/>
            </a:xfrm>
            <a:custGeom>
              <a:avLst/>
              <a:gdLst/>
              <a:ahLst/>
              <a:cxnLst/>
              <a:rect l="l" t="t" r="r" b="b"/>
              <a:pathLst>
                <a:path w="28575" h="39369">
                  <a:moveTo>
                    <a:pt x="14282" y="39239"/>
                  </a:moveTo>
                  <a:lnTo>
                    <a:pt x="0" y="0"/>
                  </a:lnTo>
                  <a:lnTo>
                    <a:pt x="14282" y="14282"/>
                  </a:lnTo>
                  <a:lnTo>
                    <a:pt x="28564" y="0"/>
                  </a:lnTo>
                  <a:lnTo>
                    <a:pt x="14282" y="3923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53011" y="2682758"/>
              <a:ext cx="28575" cy="39370"/>
            </a:xfrm>
            <a:custGeom>
              <a:avLst/>
              <a:gdLst/>
              <a:ahLst/>
              <a:cxnLst/>
              <a:rect l="l" t="t" r="r" b="b"/>
              <a:pathLst>
                <a:path w="28575" h="39369">
                  <a:moveTo>
                    <a:pt x="14282" y="14282"/>
                  </a:moveTo>
                  <a:lnTo>
                    <a:pt x="0" y="0"/>
                  </a:lnTo>
                  <a:lnTo>
                    <a:pt x="14282" y="39239"/>
                  </a:lnTo>
                  <a:lnTo>
                    <a:pt x="28564" y="0"/>
                  </a:lnTo>
                  <a:lnTo>
                    <a:pt x="14282" y="14282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58446" y="2927982"/>
              <a:ext cx="81915" cy="0"/>
            </a:xfrm>
            <a:custGeom>
              <a:avLst/>
              <a:gdLst/>
              <a:ahLst/>
              <a:cxnLst/>
              <a:rect l="l" t="t" r="r" b="b"/>
              <a:pathLst>
                <a:path w="81915">
                  <a:moveTo>
                    <a:pt x="0" y="0"/>
                  </a:moveTo>
                  <a:lnTo>
                    <a:pt x="81486" y="0"/>
                  </a:lnTo>
                </a:path>
              </a:pathLst>
            </a:custGeom>
            <a:ln w="1349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519158" y="2913956"/>
              <a:ext cx="40005" cy="28575"/>
            </a:xfrm>
            <a:custGeom>
              <a:avLst/>
              <a:gdLst/>
              <a:ahLst/>
              <a:cxnLst/>
              <a:rect l="l" t="t" r="r" b="b"/>
              <a:pathLst>
                <a:path w="40005" h="28575">
                  <a:moveTo>
                    <a:pt x="0" y="28563"/>
                  </a:moveTo>
                  <a:lnTo>
                    <a:pt x="14423" y="14423"/>
                  </a:lnTo>
                  <a:lnTo>
                    <a:pt x="284" y="0"/>
                  </a:lnTo>
                  <a:lnTo>
                    <a:pt x="39380" y="14672"/>
                  </a:lnTo>
                  <a:lnTo>
                    <a:pt x="0" y="2856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519158" y="2913956"/>
              <a:ext cx="40005" cy="28575"/>
            </a:xfrm>
            <a:custGeom>
              <a:avLst/>
              <a:gdLst/>
              <a:ahLst/>
              <a:cxnLst/>
              <a:rect l="l" t="t" r="r" b="b"/>
              <a:pathLst>
                <a:path w="40005" h="28575">
                  <a:moveTo>
                    <a:pt x="14423" y="14423"/>
                  </a:moveTo>
                  <a:lnTo>
                    <a:pt x="0" y="28563"/>
                  </a:lnTo>
                  <a:lnTo>
                    <a:pt x="39380" y="14672"/>
                  </a:lnTo>
                  <a:lnTo>
                    <a:pt x="284" y="0"/>
                  </a:lnTo>
                  <a:lnTo>
                    <a:pt x="14423" y="14423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75134" y="2150966"/>
              <a:ext cx="557331" cy="300081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214646" y="292819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0" y="0"/>
                  </a:moveTo>
                  <a:lnTo>
                    <a:pt x="75835" y="0"/>
                  </a:lnTo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76199" y="2913915"/>
              <a:ext cx="39370" cy="28575"/>
            </a:xfrm>
            <a:custGeom>
              <a:avLst/>
              <a:gdLst/>
              <a:ahLst/>
              <a:cxnLst/>
              <a:rect l="l" t="t" r="r" b="b"/>
              <a:pathLst>
                <a:path w="39369" h="28575">
                  <a:moveTo>
                    <a:pt x="0" y="28564"/>
                  </a:moveTo>
                  <a:lnTo>
                    <a:pt x="14282" y="14282"/>
                  </a:lnTo>
                  <a:lnTo>
                    <a:pt x="0" y="0"/>
                  </a:lnTo>
                  <a:lnTo>
                    <a:pt x="39240" y="14282"/>
                  </a:lnTo>
                  <a:lnTo>
                    <a:pt x="0" y="2856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76199" y="2913915"/>
              <a:ext cx="39370" cy="28575"/>
            </a:xfrm>
            <a:custGeom>
              <a:avLst/>
              <a:gdLst/>
              <a:ahLst/>
              <a:cxnLst/>
              <a:rect l="l" t="t" r="r" b="b"/>
              <a:pathLst>
                <a:path w="39369" h="28575">
                  <a:moveTo>
                    <a:pt x="14282" y="14282"/>
                  </a:moveTo>
                  <a:lnTo>
                    <a:pt x="0" y="28564"/>
                  </a:lnTo>
                  <a:lnTo>
                    <a:pt x="39240" y="14282"/>
                  </a:lnTo>
                  <a:lnTo>
                    <a:pt x="0" y="0"/>
                  </a:lnTo>
                  <a:lnTo>
                    <a:pt x="14282" y="14282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54237" y="2319001"/>
              <a:ext cx="114935" cy="1218565"/>
            </a:xfrm>
            <a:custGeom>
              <a:avLst/>
              <a:gdLst/>
              <a:ahLst/>
              <a:cxnLst/>
              <a:rect l="l" t="t" r="r" b="b"/>
              <a:pathLst>
                <a:path w="114934" h="1218564">
                  <a:moveTo>
                    <a:pt x="0" y="0"/>
                  </a:moveTo>
                  <a:lnTo>
                    <a:pt x="22363" y="2532"/>
                  </a:lnTo>
                  <a:lnTo>
                    <a:pt x="40626" y="9439"/>
                  </a:lnTo>
                  <a:lnTo>
                    <a:pt x="52939" y="19684"/>
                  </a:lnTo>
                  <a:lnTo>
                    <a:pt x="57454" y="32229"/>
                  </a:lnTo>
                  <a:lnTo>
                    <a:pt x="57454" y="575724"/>
                  </a:lnTo>
                  <a:lnTo>
                    <a:pt x="61969" y="588269"/>
                  </a:lnTo>
                  <a:lnTo>
                    <a:pt x="74282" y="598513"/>
                  </a:lnTo>
                  <a:lnTo>
                    <a:pt x="92544" y="605421"/>
                  </a:lnTo>
                  <a:lnTo>
                    <a:pt x="114908" y="607953"/>
                  </a:lnTo>
                  <a:lnTo>
                    <a:pt x="92544" y="610486"/>
                  </a:lnTo>
                  <a:lnTo>
                    <a:pt x="74282" y="617393"/>
                  </a:lnTo>
                  <a:lnTo>
                    <a:pt x="61969" y="627638"/>
                  </a:lnTo>
                  <a:lnTo>
                    <a:pt x="57454" y="640183"/>
                  </a:lnTo>
                  <a:lnTo>
                    <a:pt x="57454" y="1186163"/>
                  </a:lnTo>
                  <a:lnTo>
                    <a:pt x="52939" y="1198708"/>
                  </a:lnTo>
                  <a:lnTo>
                    <a:pt x="40626" y="1208953"/>
                  </a:lnTo>
                  <a:lnTo>
                    <a:pt x="22363" y="1215860"/>
                  </a:lnTo>
                  <a:lnTo>
                    <a:pt x="0" y="1218393"/>
                  </a:lnTo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56369" y="2393179"/>
              <a:ext cx="394335" cy="1070610"/>
            </a:xfrm>
            <a:custGeom>
              <a:avLst/>
              <a:gdLst/>
              <a:ahLst/>
              <a:cxnLst/>
              <a:rect l="l" t="t" r="r" b="b"/>
              <a:pathLst>
                <a:path w="394334" h="1070610">
                  <a:moveTo>
                    <a:pt x="328483" y="1070036"/>
                  </a:moveTo>
                  <a:lnTo>
                    <a:pt x="65698" y="1070036"/>
                  </a:lnTo>
                  <a:lnTo>
                    <a:pt x="52821" y="1068762"/>
                  </a:lnTo>
                  <a:lnTo>
                    <a:pt x="11038" y="1040788"/>
                  </a:lnTo>
                  <a:lnTo>
                    <a:pt x="0" y="1004338"/>
                  </a:lnTo>
                  <a:lnTo>
                    <a:pt x="0" y="65698"/>
                  </a:lnTo>
                  <a:lnTo>
                    <a:pt x="5162" y="40125"/>
                  </a:lnTo>
                  <a:lnTo>
                    <a:pt x="19242" y="19242"/>
                  </a:lnTo>
                  <a:lnTo>
                    <a:pt x="40125" y="5162"/>
                  </a:lnTo>
                  <a:lnTo>
                    <a:pt x="65698" y="0"/>
                  </a:lnTo>
                  <a:lnTo>
                    <a:pt x="328483" y="0"/>
                  </a:lnTo>
                  <a:lnTo>
                    <a:pt x="354055" y="5162"/>
                  </a:lnTo>
                  <a:lnTo>
                    <a:pt x="374938" y="19242"/>
                  </a:lnTo>
                  <a:lnTo>
                    <a:pt x="389018" y="40125"/>
                  </a:lnTo>
                  <a:lnTo>
                    <a:pt x="394181" y="65698"/>
                  </a:lnTo>
                  <a:lnTo>
                    <a:pt x="394181" y="1004338"/>
                  </a:lnTo>
                  <a:lnTo>
                    <a:pt x="389018" y="1029911"/>
                  </a:lnTo>
                  <a:lnTo>
                    <a:pt x="374938" y="1050794"/>
                  </a:lnTo>
                  <a:lnTo>
                    <a:pt x="354055" y="1064874"/>
                  </a:lnTo>
                  <a:lnTo>
                    <a:pt x="328483" y="1070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56369" y="2393179"/>
              <a:ext cx="394335" cy="1070610"/>
            </a:xfrm>
            <a:custGeom>
              <a:avLst/>
              <a:gdLst/>
              <a:ahLst/>
              <a:cxnLst/>
              <a:rect l="l" t="t" r="r" b="b"/>
              <a:pathLst>
                <a:path w="394334" h="1070610">
                  <a:moveTo>
                    <a:pt x="394181" y="1004338"/>
                  </a:moveTo>
                  <a:lnTo>
                    <a:pt x="389018" y="1029911"/>
                  </a:lnTo>
                  <a:lnTo>
                    <a:pt x="374938" y="1050794"/>
                  </a:lnTo>
                  <a:lnTo>
                    <a:pt x="354055" y="1064874"/>
                  </a:lnTo>
                  <a:lnTo>
                    <a:pt x="328483" y="1070036"/>
                  </a:lnTo>
                  <a:lnTo>
                    <a:pt x="65698" y="1070036"/>
                  </a:lnTo>
                  <a:lnTo>
                    <a:pt x="19242" y="1050794"/>
                  </a:lnTo>
                  <a:lnTo>
                    <a:pt x="0" y="1004338"/>
                  </a:lnTo>
                  <a:lnTo>
                    <a:pt x="0" y="65698"/>
                  </a:lnTo>
                  <a:lnTo>
                    <a:pt x="5162" y="40125"/>
                  </a:lnTo>
                  <a:lnTo>
                    <a:pt x="19242" y="19242"/>
                  </a:lnTo>
                  <a:lnTo>
                    <a:pt x="40125" y="5162"/>
                  </a:lnTo>
                  <a:lnTo>
                    <a:pt x="65698" y="0"/>
                  </a:lnTo>
                  <a:lnTo>
                    <a:pt x="328483" y="0"/>
                  </a:lnTo>
                  <a:lnTo>
                    <a:pt x="354055" y="5162"/>
                  </a:lnTo>
                  <a:lnTo>
                    <a:pt x="374938" y="19242"/>
                  </a:lnTo>
                  <a:lnTo>
                    <a:pt x="389018" y="40125"/>
                  </a:lnTo>
                  <a:lnTo>
                    <a:pt x="394181" y="65698"/>
                  </a:lnTo>
                  <a:lnTo>
                    <a:pt x="394181" y="1004338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964495" y="2513200"/>
            <a:ext cx="174625" cy="8102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262626"/>
                </a:solidFill>
                <a:latin typeface="Arial"/>
                <a:cs typeface="Arial"/>
              </a:rPr>
              <a:t>Fusion</a:t>
            </a:r>
            <a:r>
              <a:rPr sz="1050" b="1" spc="-3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050" b="1" spc="-10" dirty="0">
                <a:solidFill>
                  <a:srgbClr val="262626"/>
                </a:solidFill>
                <a:latin typeface="Arial"/>
                <a:cs typeface="Arial"/>
              </a:rPr>
              <a:t>layer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336299" y="1721278"/>
            <a:ext cx="5972810" cy="2463800"/>
            <a:chOff x="1336299" y="1721278"/>
            <a:chExt cx="5972810" cy="2463800"/>
          </a:xfrm>
        </p:grpSpPr>
        <p:sp>
          <p:nvSpPr>
            <p:cNvPr id="111" name="object 111"/>
            <p:cNvSpPr/>
            <p:nvPr/>
          </p:nvSpPr>
          <p:spPr>
            <a:xfrm>
              <a:off x="1366836" y="2686070"/>
              <a:ext cx="92075" cy="514984"/>
            </a:xfrm>
            <a:custGeom>
              <a:avLst/>
              <a:gdLst/>
              <a:ahLst/>
              <a:cxnLst/>
              <a:rect l="l" t="t" r="r" b="b"/>
              <a:pathLst>
                <a:path w="92075" h="514985">
                  <a:moveTo>
                    <a:pt x="91609" y="514792"/>
                  </a:moveTo>
                  <a:lnTo>
                    <a:pt x="0" y="514792"/>
                  </a:lnTo>
                  <a:lnTo>
                    <a:pt x="0" y="0"/>
                  </a:lnTo>
                  <a:lnTo>
                    <a:pt x="91609" y="0"/>
                  </a:lnTo>
                  <a:lnTo>
                    <a:pt x="91609" y="514792"/>
                  </a:lnTo>
                  <a:close/>
                </a:path>
              </a:pathLst>
            </a:custGeom>
            <a:solidFill>
              <a:srgbClr val="8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336299" y="2655533"/>
              <a:ext cx="122555" cy="31115"/>
            </a:xfrm>
            <a:custGeom>
              <a:avLst/>
              <a:gdLst/>
              <a:ahLst/>
              <a:cxnLst/>
              <a:rect l="l" t="t" r="r" b="b"/>
              <a:pathLst>
                <a:path w="122555" h="31114">
                  <a:moveTo>
                    <a:pt x="122146" y="30536"/>
                  </a:moveTo>
                  <a:lnTo>
                    <a:pt x="30536" y="30536"/>
                  </a:lnTo>
                  <a:lnTo>
                    <a:pt x="0" y="0"/>
                  </a:lnTo>
                  <a:lnTo>
                    <a:pt x="91609" y="0"/>
                  </a:lnTo>
                  <a:lnTo>
                    <a:pt x="122146" y="30536"/>
                  </a:lnTo>
                  <a:close/>
                </a:path>
              </a:pathLst>
            </a:custGeom>
            <a:solidFill>
              <a:srgbClr val="7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336299" y="2655533"/>
              <a:ext cx="31115" cy="545465"/>
            </a:xfrm>
            <a:custGeom>
              <a:avLst/>
              <a:gdLst/>
              <a:ahLst/>
              <a:cxnLst/>
              <a:rect l="l" t="t" r="r" b="b"/>
              <a:pathLst>
                <a:path w="31115" h="545464">
                  <a:moveTo>
                    <a:pt x="30536" y="545329"/>
                  </a:moveTo>
                  <a:lnTo>
                    <a:pt x="0" y="514792"/>
                  </a:lnTo>
                  <a:lnTo>
                    <a:pt x="0" y="0"/>
                  </a:lnTo>
                  <a:lnTo>
                    <a:pt x="30536" y="30536"/>
                  </a:lnTo>
                  <a:lnTo>
                    <a:pt x="30536" y="545329"/>
                  </a:lnTo>
                  <a:close/>
                </a:path>
              </a:pathLst>
            </a:custGeom>
            <a:solidFill>
              <a:srgbClr val="A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86118" y="2555033"/>
              <a:ext cx="395620" cy="30008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2357150" y="2928197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30">
                  <a:moveTo>
                    <a:pt x="0" y="0"/>
                  </a:moveTo>
                  <a:lnTo>
                    <a:pt x="227262" y="0"/>
                  </a:lnTo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584412" y="290730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891" y="41782"/>
                  </a:moveTo>
                  <a:lnTo>
                    <a:pt x="12759" y="40141"/>
                  </a:lnTo>
                  <a:lnTo>
                    <a:pt x="6118" y="35663"/>
                  </a:lnTo>
                  <a:lnTo>
                    <a:pt x="1641" y="29023"/>
                  </a:lnTo>
                  <a:lnTo>
                    <a:pt x="0" y="20891"/>
                  </a:lnTo>
                  <a:lnTo>
                    <a:pt x="1641" y="12759"/>
                  </a:lnTo>
                  <a:lnTo>
                    <a:pt x="6118" y="6118"/>
                  </a:lnTo>
                  <a:lnTo>
                    <a:pt x="12759" y="1641"/>
                  </a:lnTo>
                  <a:lnTo>
                    <a:pt x="20891" y="0"/>
                  </a:lnTo>
                  <a:lnTo>
                    <a:pt x="29023" y="1641"/>
                  </a:lnTo>
                  <a:lnTo>
                    <a:pt x="35663" y="6118"/>
                  </a:lnTo>
                  <a:lnTo>
                    <a:pt x="40141" y="12759"/>
                  </a:lnTo>
                  <a:lnTo>
                    <a:pt x="41782" y="20891"/>
                  </a:lnTo>
                  <a:lnTo>
                    <a:pt x="40141" y="29023"/>
                  </a:lnTo>
                  <a:lnTo>
                    <a:pt x="35663" y="35663"/>
                  </a:lnTo>
                  <a:lnTo>
                    <a:pt x="29023" y="40141"/>
                  </a:lnTo>
                  <a:lnTo>
                    <a:pt x="20891" y="4178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584412" y="290730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41782" y="20891"/>
                  </a:moveTo>
                  <a:lnTo>
                    <a:pt x="40141" y="29023"/>
                  </a:lnTo>
                  <a:lnTo>
                    <a:pt x="35663" y="35663"/>
                  </a:lnTo>
                  <a:lnTo>
                    <a:pt x="29023" y="40141"/>
                  </a:lnTo>
                  <a:lnTo>
                    <a:pt x="20891" y="41782"/>
                  </a:lnTo>
                  <a:lnTo>
                    <a:pt x="12759" y="40141"/>
                  </a:lnTo>
                  <a:lnTo>
                    <a:pt x="6118" y="35663"/>
                  </a:lnTo>
                  <a:lnTo>
                    <a:pt x="1641" y="29023"/>
                  </a:lnTo>
                  <a:lnTo>
                    <a:pt x="0" y="20891"/>
                  </a:lnTo>
                  <a:lnTo>
                    <a:pt x="1641" y="12759"/>
                  </a:lnTo>
                  <a:lnTo>
                    <a:pt x="6118" y="6118"/>
                  </a:lnTo>
                  <a:lnTo>
                    <a:pt x="12759" y="1641"/>
                  </a:lnTo>
                  <a:lnTo>
                    <a:pt x="20891" y="0"/>
                  </a:lnTo>
                  <a:lnTo>
                    <a:pt x="29023" y="1641"/>
                  </a:lnTo>
                  <a:lnTo>
                    <a:pt x="35663" y="6118"/>
                  </a:lnTo>
                  <a:lnTo>
                    <a:pt x="40141" y="12759"/>
                  </a:lnTo>
                  <a:lnTo>
                    <a:pt x="41782" y="20891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72558" y="2111398"/>
              <a:ext cx="0" cy="1725295"/>
            </a:xfrm>
            <a:custGeom>
              <a:avLst/>
              <a:gdLst/>
              <a:ahLst/>
              <a:cxnLst/>
              <a:rect l="l" t="t" r="r" b="b"/>
              <a:pathLst>
                <a:path h="1725295">
                  <a:moveTo>
                    <a:pt x="0" y="0"/>
                  </a:moveTo>
                  <a:lnTo>
                    <a:pt x="0" y="1725134"/>
                  </a:lnTo>
                </a:path>
              </a:pathLst>
            </a:custGeom>
            <a:ln w="1587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00395" y="2688545"/>
              <a:ext cx="920913" cy="350933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5740270" y="1793477"/>
              <a:ext cx="1905" cy="843280"/>
            </a:xfrm>
            <a:custGeom>
              <a:avLst/>
              <a:gdLst/>
              <a:ahLst/>
              <a:cxnLst/>
              <a:rect l="l" t="t" r="r" b="b"/>
              <a:pathLst>
                <a:path w="1904" h="843280">
                  <a:moveTo>
                    <a:pt x="0" y="843192"/>
                  </a:moveTo>
                  <a:lnTo>
                    <a:pt x="1587" y="0"/>
                  </a:lnTo>
                </a:path>
              </a:pathLst>
            </a:custGeom>
            <a:ln w="19049">
              <a:solidFill>
                <a:srgbClr val="77EE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01054" y="1721278"/>
              <a:ext cx="81724" cy="81724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6103723" y="3171918"/>
              <a:ext cx="8255" cy="941069"/>
            </a:xfrm>
            <a:custGeom>
              <a:avLst/>
              <a:gdLst/>
              <a:ahLst/>
              <a:cxnLst/>
              <a:rect l="l" t="t" r="r" b="b"/>
              <a:pathLst>
                <a:path w="8254" h="941070">
                  <a:moveTo>
                    <a:pt x="0" y="0"/>
                  </a:moveTo>
                  <a:lnTo>
                    <a:pt x="7745" y="940659"/>
                  </a:lnTo>
                </a:path>
              </a:pathLst>
            </a:custGeom>
            <a:ln w="19049">
              <a:solidFill>
                <a:srgbClr val="3366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70866" y="4103053"/>
              <a:ext cx="81722" cy="81722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7214925" y="2315269"/>
              <a:ext cx="92075" cy="514984"/>
            </a:xfrm>
            <a:custGeom>
              <a:avLst/>
              <a:gdLst/>
              <a:ahLst/>
              <a:cxnLst/>
              <a:rect l="l" t="t" r="r" b="b"/>
              <a:pathLst>
                <a:path w="92075" h="514985">
                  <a:moveTo>
                    <a:pt x="91609" y="514792"/>
                  </a:moveTo>
                  <a:lnTo>
                    <a:pt x="0" y="514792"/>
                  </a:lnTo>
                  <a:lnTo>
                    <a:pt x="0" y="0"/>
                  </a:lnTo>
                  <a:lnTo>
                    <a:pt x="91609" y="0"/>
                  </a:lnTo>
                  <a:lnTo>
                    <a:pt x="91609" y="514792"/>
                  </a:lnTo>
                  <a:close/>
                </a:path>
              </a:pathLst>
            </a:custGeom>
            <a:solidFill>
              <a:srgbClr val="95DD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184388" y="2284732"/>
              <a:ext cx="122555" cy="31115"/>
            </a:xfrm>
            <a:custGeom>
              <a:avLst/>
              <a:gdLst/>
              <a:ahLst/>
              <a:cxnLst/>
              <a:rect l="l" t="t" r="r" b="b"/>
              <a:pathLst>
                <a:path w="122554" h="31114">
                  <a:moveTo>
                    <a:pt x="122145" y="30536"/>
                  </a:moveTo>
                  <a:lnTo>
                    <a:pt x="30535" y="30536"/>
                  </a:lnTo>
                  <a:lnTo>
                    <a:pt x="0" y="0"/>
                  </a:lnTo>
                  <a:lnTo>
                    <a:pt x="91609" y="0"/>
                  </a:lnTo>
                  <a:lnTo>
                    <a:pt x="122145" y="30536"/>
                  </a:lnTo>
                  <a:close/>
                </a:path>
              </a:pathLst>
            </a:custGeom>
            <a:solidFill>
              <a:srgbClr val="77B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184388" y="2284732"/>
              <a:ext cx="31115" cy="545465"/>
            </a:xfrm>
            <a:custGeom>
              <a:avLst/>
              <a:gdLst/>
              <a:ahLst/>
              <a:cxnLst/>
              <a:rect l="l" t="t" r="r" b="b"/>
              <a:pathLst>
                <a:path w="31115" h="545464">
                  <a:moveTo>
                    <a:pt x="30535" y="545329"/>
                  </a:moveTo>
                  <a:lnTo>
                    <a:pt x="0" y="514792"/>
                  </a:lnTo>
                  <a:lnTo>
                    <a:pt x="0" y="0"/>
                  </a:lnTo>
                  <a:lnTo>
                    <a:pt x="30535" y="30536"/>
                  </a:lnTo>
                  <a:lnTo>
                    <a:pt x="30535" y="545329"/>
                  </a:lnTo>
                  <a:close/>
                </a:path>
              </a:pathLst>
            </a:custGeom>
            <a:solidFill>
              <a:srgbClr val="AAE3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216999" y="3036664"/>
              <a:ext cx="92075" cy="513715"/>
            </a:xfrm>
            <a:custGeom>
              <a:avLst/>
              <a:gdLst/>
              <a:ahLst/>
              <a:cxnLst/>
              <a:rect l="l" t="t" r="r" b="b"/>
              <a:pathLst>
                <a:path w="92075" h="513714">
                  <a:moveTo>
                    <a:pt x="91610" y="513540"/>
                  </a:moveTo>
                  <a:lnTo>
                    <a:pt x="0" y="513540"/>
                  </a:lnTo>
                  <a:lnTo>
                    <a:pt x="0" y="0"/>
                  </a:lnTo>
                  <a:lnTo>
                    <a:pt x="91610" y="0"/>
                  </a:lnTo>
                  <a:lnTo>
                    <a:pt x="91610" y="513540"/>
                  </a:lnTo>
                  <a:close/>
                </a:path>
              </a:pathLst>
            </a:custGeom>
            <a:solidFill>
              <a:srgbClr val="95B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186461" y="3006127"/>
              <a:ext cx="122555" cy="31115"/>
            </a:xfrm>
            <a:custGeom>
              <a:avLst/>
              <a:gdLst/>
              <a:ahLst/>
              <a:cxnLst/>
              <a:rect l="l" t="t" r="r" b="b"/>
              <a:pathLst>
                <a:path w="122554" h="31114">
                  <a:moveTo>
                    <a:pt x="122147" y="30536"/>
                  </a:moveTo>
                  <a:lnTo>
                    <a:pt x="30537" y="30536"/>
                  </a:lnTo>
                  <a:lnTo>
                    <a:pt x="0" y="0"/>
                  </a:lnTo>
                  <a:lnTo>
                    <a:pt x="91610" y="0"/>
                  </a:lnTo>
                  <a:lnTo>
                    <a:pt x="122147" y="30536"/>
                  </a:lnTo>
                  <a:close/>
                </a:path>
              </a:pathLst>
            </a:custGeom>
            <a:solidFill>
              <a:srgbClr val="778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186461" y="3006127"/>
              <a:ext cx="31115" cy="544195"/>
            </a:xfrm>
            <a:custGeom>
              <a:avLst/>
              <a:gdLst/>
              <a:ahLst/>
              <a:cxnLst/>
              <a:rect l="l" t="t" r="r" b="b"/>
              <a:pathLst>
                <a:path w="31115" h="544195">
                  <a:moveTo>
                    <a:pt x="30537" y="544077"/>
                  </a:moveTo>
                  <a:lnTo>
                    <a:pt x="0" y="513540"/>
                  </a:lnTo>
                  <a:lnTo>
                    <a:pt x="0" y="0"/>
                  </a:lnTo>
                  <a:lnTo>
                    <a:pt x="30537" y="30536"/>
                  </a:lnTo>
                  <a:lnTo>
                    <a:pt x="30537" y="544077"/>
                  </a:lnTo>
                  <a:close/>
                </a:path>
              </a:pathLst>
            </a:custGeom>
            <a:solidFill>
              <a:srgbClr val="AAC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755765" y="2629331"/>
              <a:ext cx="1306830" cy="0"/>
            </a:xfrm>
            <a:custGeom>
              <a:avLst/>
              <a:gdLst/>
              <a:ahLst/>
              <a:cxnLst/>
              <a:rect l="l" t="t" r="r" b="b"/>
              <a:pathLst>
                <a:path w="1306829">
                  <a:moveTo>
                    <a:pt x="0" y="0"/>
                  </a:moveTo>
                  <a:lnTo>
                    <a:pt x="1306476" y="0"/>
                  </a:lnTo>
                </a:path>
              </a:pathLst>
            </a:custGeom>
            <a:ln w="19049">
              <a:solidFill>
                <a:srgbClr val="77EE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040818" y="2607908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0" y="42846"/>
                  </a:moveTo>
                  <a:lnTo>
                    <a:pt x="21423" y="21423"/>
                  </a:lnTo>
                  <a:lnTo>
                    <a:pt x="0" y="0"/>
                  </a:lnTo>
                  <a:lnTo>
                    <a:pt x="58860" y="21423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77E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040818" y="2607908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423" y="21423"/>
                  </a:moveTo>
                  <a:lnTo>
                    <a:pt x="0" y="42846"/>
                  </a:lnTo>
                  <a:lnTo>
                    <a:pt x="58860" y="21423"/>
                  </a:lnTo>
                  <a:lnTo>
                    <a:pt x="0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77E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12064" y="3171831"/>
              <a:ext cx="950594" cy="0"/>
            </a:xfrm>
            <a:custGeom>
              <a:avLst/>
              <a:gdLst/>
              <a:ahLst/>
              <a:cxnLst/>
              <a:rect l="l" t="t" r="r" b="b"/>
              <a:pathLst>
                <a:path w="950595">
                  <a:moveTo>
                    <a:pt x="0" y="0"/>
                  </a:moveTo>
                  <a:lnTo>
                    <a:pt x="950178" y="0"/>
                  </a:lnTo>
                </a:path>
              </a:pathLst>
            </a:custGeom>
            <a:ln w="19049">
              <a:solidFill>
                <a:srgbClr val="3366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040819" y="3150407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0" y="42846"/>
                  </a:moveTo>
                  <a:lnTo>
                    <a:pt x="21423" y="21423"/>
                  </a:lnTo>
                  <a:lnTo>
                    <a:pt x="0" y="0"/>
                  </a:lnTo>
                  <a:lnTo>
                    <a:pt x="58860" y="21423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040819" y="3150407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423" y="21423"/>
                  </a:moveTo>
                  <a:lnTo>
                    <a:pt x="0" y="42846"/>
                  </a:lnTo>
                  <a:lnTo>
                    <a:pt x="58860" y="21423"/>
                  </a:lnTo>
                  <a:lnTo>
                    <a:pt x="0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80812" y="2135307"/>
              <a:ext cx="541494" cy="307968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00280" y="3374576"/>
              <a:ext cx="541494" cy="308354"/>
            </a:xfrm>
            <a:prstGeom prst="rect">
              <a:avLst/>
            </a:prstGeom>
          </p:spPr>
        </p:pic>
      </p:grpSp>
      <p:sp>
        <p:nvSpPr>
          <p:cNvPr id="138" name="object 138"/>
          <p:cNvSpPr txBox="1">
            <a:spLocks noGrp="1"/>
          </p:cNvSpPr>
          <p:nvPr>
            <p:ph type="title"/>
          </p:nvPr>
        </p:nvSpPr>
        <p:spPr>
          <a:xfrm>
            <a:off x="1425724" y="64452"/>
            <a:ext cx="628777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2100" marR="5080" indent="-280035">
              <a:lnSpc>
                <a:spcPts val="2590"/>
              </a:lnSpc>
              <a:spcBef>
                <a:spcPts val="425"/>
              </a:spcBef>
            </a:pPr>
            <a:r>
              <a:rPr sz="2400" dirty="0"/>
              <a:t>Audio</a:t>
            </a:r>
            <a:r>
              <a:rPr sz="2400" spc="-45" dirty="0"/>
              <a:t> </a:t>
            </a:r>
            <a:r>
              <a:rPr sz="2400" dirty="0"/>
              <a:t>as</a:t>
            </a:r>
            <a:r>
              <a:rPr sz="2400" spc="-40" dirty="0"/>
              <a:t> </a:t>
            </a:r>
            <a:r>
              <a:rPr sz="2400" dirty="0"/>
              <a:t>a</a:t>
            </a:r>
            <a:r>
              <a:rPr sz="2400" spc="-40" dirty="0"/>
              <a:t> </a:t>
            </a:r>
            <a:r>
              <a:rPr sz="2400" dirty="0"/>
              <a:t>preview</a:t>
            </a:r>
            <a:r>
              <a:rPr sz="2400" spc="-45" dirty="0"/>
              <a:t> </a:t>
            </a:r>
            <a:r>
              <a:rPr sz="2400" spc="-10" dirty="0"/>
              <a:t>mechanism</a:t>
            </a:r>
            <a:r>
              <a:rPr sz="2400" spc="-40" dirty="0"/>
              <a:t> </a:t>
            </a:r>
            <a:r>
              <a:rPr sz="2400" dirty="0"/>
              <a:t>for</a:t>
            </a:r>
            <a:r>
              <a:rPr sz="2400" spc="-40" dirty="0"/>
              <a:t> </a:t>
            </a:r>
            <a:r>
              <a:rPr sz="2400" spc="-10" dirty="0"/>
              <a:t>efficient </a:t>
            </a:r>
            <a:r>
              <a:rPr sz="2400" dirty="0"/>
              <a:t>action</a:t>
            </a:r>
            <a:r>
              <a:rPr sz="2400" spc="-35" dirty="0"/>
              <a:t> </a:t>
            </a:r>
            <a:r>
              <a:rPr sz="2400" dirty="0"/>
              <a:t>recognition</a:t>
            </a:r>
            <a:r>
              <a:rPr sz="2400" spc="-35" dirty="0"/>
              <a:t> </a:t>
            </a:r>
            <a:r>
              <a:rPr sz="2400" dirty="0"/>
              <a:t>in</a:t>
            </a:r>
            <a:r>
              <a:rPr sz="2400" spc="-35" dirty="0"/>
              <a:t> </a:t>
            </a:r>
            <a:r>
              <a:rPr sz="2400" dirty="0"/>
              <a:t>untrimmed</a:t>
            </a:r>
            <a:r>
              <a:rPr sz="2400" spc="-35" dirty="0"/>
              <a:t> </a:t>
            </a:r>
            <a:r>
              <a:rPr sz="2400" spc="-10" dirty="0"/>
              <a:t>videos</a:t>
            </a:r>
            <a:endParaRPr sz="2400"/>
          </a:p>
        </p:txBody>
      </p:sp>
      <p:sp>
        <p:nvSpPr>
          <p:cNvPr id="143" name="object 143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43865" y="3648504"/>
            <a:ext cx="81851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Audio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294497" y="1919122"/>
            <a:ext cx="8483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Image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4320" y="4538181"/>
            <a:ext cx="5372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Gao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Listen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to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Look: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Action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Recognition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by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Previewing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Audio,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CVPR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019" y="-242412"/>
            <a:ext cx="7886700" cy="994172"/>
          </a:xfrm>
          <a:prstGeom prst="rect">
            <a:avLst/>
          </a:prstGeom>
        </p:spPr>
        <p:txBody>
          <a:bodyPr vert="horz" wrap="square" lIns="0" tIns="320183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Multimodal</a:t>
            </a:r>
            <a:r>
              <a:rPr sz="2400" spc="-70" dirty="0"/>
              <a:t> </a:t>
            </a:r>
            <a:r>
              <a:rPr sz="2400" dirty="0"/>
              <a:t>Video</a:t>
            </a:r>
            <a:r>
              <a:rPr sz="2400" spc="-60" dirty="0"/>
              <a:t> </a:t>
            </a:r>
            <a:r>
              <a:rPr sz="2400" spc="-10" dirty="0"/>
              <a:t>Understanding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19" y="721131"/>
            <a:ext cx="4255921" cy="14078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025" y="2148771"/>
            <a:ext cx="45332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Attention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Bottlenecks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Multimodal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Fusion,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Nagrani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al.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NeurIPS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2021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8395" y="1365904"/>
            <a:ext cx="4091036" cy="20959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35886" y="3567119"/>
            <a:ext cx="36823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320" marR="5080" indent="-389255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EPIC-</a:t>
            </a:r>
            <a:r>
              <a:rPr sz="1100" spc="-10" dirty="0">
                <a:latin typeface="Arial"/>
                <a:cs typeface="Arial"/>
              </a:rPr>
              <a:t>Fusion: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Audio-</a:t>
            </a:r>
            <a:r>
              <a:rPr sz="1100" spc="-10" dirty="0">
                <a:latin typeface="Arial"/>
                <a:cs typeface="Arial"/>
              </a:rPr>
              <a:t>Visual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Temporal</a:t>
            </a:r>
            <a:r>
              <a:rPr sz="1100" dirty="0">
                <a:latin typeface="Arial"/>
                <a:cs typeface="Arial"/>
              </a:rPr>
              <a:t> Binding for </a:t>
            </a:r>
            <a:r>
              <a:rPr sz="1100" spc="-10" dirty="0">
                <a:latin typeface="Arial"/>
                <a:cs typeface="Arial"/>
              </a:rPr>
              <a:t>Egocentric </a:t>
            </a:r>
            <a:r>
              <a:rPr sz="1100" dirty="0">
                <a:latin typeface="Arial"/>
                <a:cs typeface="Arial"/>
              </a:rPr>
              <a:t>Action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Recognition,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Kazakos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al.,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ICCV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518" y="2538926"/>
            <a:ext cx="4590915" cy="180095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3773" y="4338776"/>
            <a:ext cx="30740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355" marR="5080" indent="-41529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Audio-</a:t>
            </a:r>
            <a:r>
              <a:rPr sz="1100" spc="-10" dirty="0">
                <a:latin typeface="Arial"/>
                <a:cs typeface="Arial"/>
              </a:rPr>
              <a:t>Adaptive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10" dirty="0">
                <a:latin typeface="Arial"/>
                <a:cs typeface="Arial"/>
              </a:rPr>
              <a:t> Recognition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Across</a:t>
            </a:r>
            <a:r>
              <a:rPr sz="1100" spc="-10" dirty="0">
                <a:latin typeface="Arial"/>
                <a:cs typeface="Arial"/>
              </a:rPr>
              <a:t> Video Domains,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Yunhua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al.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CVPR</a:t>
            </a:r>
            <a:r>
              <a:rPr sz="1100" spc="-20" dirty="0">
                <a:latin typeface="Arial"/>
                <a:cs typeface="Arial"/>
              </a:rPr>
              <a:t> 2022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6525" y="4781100"/>
            <a:ext cx="157607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202</a:t>
            </a:r>
            <a:r>
              <a:rPr sz="2000" spc="-95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950" spc="7" baseline="6410" dirty="0">
                <a:latin typeface="Arial"/>
                <a:cs typeface="Arial"/>
              </a:rPr>
              <a:t>100</a:t>
            </a:r>
            <a:endParaRPr sz="1950" baseline="641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12344" y="4795500"/>
            <a:ext cx="4495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99636"/>
            <a:ext cx="9153525" cy="2632075"/>
            <a:chOff x="0" y="899636"/>
            <a:chExt cx="9153525" cy="2632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4023" y="1866610"/>
              <a:ext cx="3769976" cy="6765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79232" y="1777493"/>
              <a:ext cx="3197860" cy="0"/>
            </a:xfrm>
            <a:custGeom>
              <a:avLst/>
              <a:gdLst/>
              <a:ahLst/>
              <a:cxnLst/>
              <a:rect l="l" t="t" r="r" b="b"/>
              <a:pathLst>
                <a:path w="3197860">
                  <a:moveTo>
                    <a:pt x="0" y="0"/>
                  </a:moveTo>
                  <a:lnTo>
                    <a:pt x="319751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64498" y="1777493"/>
              <a:ext cx="3779520" cy="857250"/>
            </a:xfrm>
            <a:custGeom>
              <a:avLst/>
              <a:gdLst/>
              <a:ahLst/>
              <a:cxnLst/>
              <a:rect l="l" t="t" r="r" b="b"/>
              <a:pathLst>
                <a:path w="3779519" h="857250">
                  <a:moveTo>
                    <a:pt x="3779501" y="857250"/>
                  </a:moveTo>
                  <a:lnTo>
                    <a:pt x="0" y="85725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739404"/>
              <a:ext cx="9144000" cy="976630"/>
            </a:xfrm>
            <a:custGeom>
              <a:avLst/>
              <a:gdLst/>
              <a:ahLst/>
              <a:cxnLst/>
              <a:rect l="l" t="t" r="r" b="b"/>
              <a:pathLst>
                <a:path w="9144000" h="976630">
                  <a:moveTo>
                    <a:pt x="5379224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5379224" y="952500"/>
                  </a:lnTo>
                  <a:lnTo>
                    <a:pt x="5379224" y="0"/>
                  </a:lnTo>
                  <a:close/>
                </a:path>
                <a:path w="9144000" h="976630">
                  <a:moveTo>
                    <a:pt x="9144000" y="23812"/>
                  </a:moveTo>
                  <a:lnTo>
                    <a:pt x="8576742" y="23812"/>
                  </a:lnTo>
                  <a:lnTo>
                    <a:pt x="8576742" y="976312"/>
                  </a:lnTo>
                  <a:lnTo>
                    <a:pt x="9144000" y="976312"/>
                  </a:lnTo>
                  <a:lnTo>
                    <a:pt x="9144000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4470" y="1787018"/>
              <a:ext cx="3200400" cy="838200"/>
            </a:xfrm>
            <a:custGeom>
              <a:avLst/>
              <a:gdLst/>
              <a:ahLst/>
              <a:cxnLst/>
              <a:rect l="l" t="t" r="r" b="b"/>
              <a:pathLst>
                <a:path w="3200400" h="838200">
                  <a:moveTo>
                    <a:pt x="0" y="0"/>
                  </a:moveTo>
                  <a:lnTo>
                    <a:pt x="3200400" y="0"/>
                  </a:lnTo>
                  <a:lnTo>
                    <a:pt x="32004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0780" y="899636"/>
              <a:ext cx="2450358" cy="14407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179" y="899636"/>
              <a:ext cx="2399558" cy="13899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463" y="1358886"/>
              <a:ext cx="3507475" cy="19729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10763" y="1346185"/>
              <a:ext cx="3533140" cy="1998980"/>
            </a:xfrm>
            <a:custGeom>
              <a:avLst/>
              <a:gdLst/>
              <a:ahLst/>
              <a:cxnLst/>
              <a:rect l="l" t="t" r="r" b="b"/>
              <a:pathLst>
                <a:path w="3533140" h="1998979">
                  <a:moveTo>
                    <a:pt x="0" y="0"/>
                  </a:moveTo>
                  <a:lnTo>
                    <a:pt x="3532875" y="0"/>
                  </a:lnTo>
                  <a:lnTo>
                    <a:pt x="3532875" y="1998355"/>
                  </a:lnTo>
                  <a:lnTo>
                    <a:pt x="0" y="199835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857" y="1387845"/>
              <a:ext cx="3507475" cy="197295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61157" y="1375145"/>
              <a:ext cx="3533140" cy="1998980"/>
            </a:xfrm>
            <a:custGeom>
              <a:avLst/>
              <a:gdLst/>
              <a:ahLst/>
              <a:cxnLst/>
              <a:rect l="l" t="t" r="r" b="b"/>
              <a:pathLst>
                <a:path w="3533140" h="1998979">
                  <a:moveTo>
                    <a:pt x="0" y="0"/>
                  </a:moveTo>
                  <a:lnTo>
                    <a:pt x="3532875" y="0"/>
                  </a:lnTo>
                  <a:lnTo>
                    <a:pt x="3532875" y="1998354"/>
                  </a:lnTo>
                  <a:lnTo>
                    <a:pt x="0" y="199835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209" y="1416865"/>
              <a:ext cx="3507475" cy="19729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1509" y="1404165"/>
              <a:ext cx="3533140" cy="1998980"/>
            </a:xfrm>
            <a:custGeom>
              <a:avLst/>
              <a:gdLst/>
              <a:ahLst/>
              <a:cxnLst/>
              <a:rect l="l" t="t" r="r" b="b"/>
              <a:pathLst>
                <a:path w="3533140" h="1998979">
                  <a:moveTo>
                    <a:pt x="0" y="0"/>
                  </a:moveTo>
                  <a:lnTo>
                    <a:pt x="3532875" y="0"/>
                  </a:lnTo>
                  <a:lnTo>
                    <a:pt x="3532875" y="1998355"/>
                  </a:lnTo>
                  <a:lnTo>
                    <a:pt x="0" y="199835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581" y="1445854"/>
              <a:ext cx="3507475" cy="19729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1881" y="1433154"/>
              <a:ext cx="3533140" cy="1998980"/>
            </a:xfrm>
            <a:custGeom>
              <a:avLst/>
              <a:gdLst/>
              <a:ahLst/>
              <a:cxnLst/>
              <a:rect l="l" t="t" r="r" b="b"/>
              <a:pathLst>
                <a:path w="3533140" h="1998979">
                  <a:moveTo>
                    <a:pt x="0" y="0"/>
                  </a:moveTo>
                  <a:lnTo>
                    <a:pt x="3532875" y="0"/>
                  </a:lnTo>
                  <a:lnTo>
                    <a:pt x="3532875" y="1998355"/>
                  </a:lnTo>
                  <a:lnTo>
                    <a:pt x="0" y="199835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954" y="1474844"/>
              <a:ext cx="3507475" cy="19729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12254" y="1462144"/>
              <a:ext cx="3533140" cy="1998980"/>
            </a:xfrm>
            <a:custGeom>
              <a:avLst/>
              <a:gdLst/>
              <a:ahLst/>
              <a:cxnLst/>
              <a:rect l="l" t="t" r="r" b="b"/>
              <a:pathLst>
                <a:path w="3533140" h="1998979">
                  <a:moveTo>
                    <a:pt x="0" y="0"/>
                  </a:moveTo>
                  <a:lnTo>
                    <a:pt x="3532875" y="0"/>
                  </a:lnTo>
                  <a:lnTo>
                    <a:pt x="3532875" y="1998355"/>
                  </a:lnTo>
                  <a:lnTo>
                    <a:pt x="0" y="199835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327" y="1503833"/>
              <a:ext cx="3507475" cy="19729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62627" y="1491133"/>
              <a:ext cx="3533140" cy="1998980"/>
            </a:xfrm>
            <a:custGeom>
              <a:avLst/>
              <a:gdLst/>
              <a:ahLst/>
              <a:cxnLst/>
              <a:rect l="l" t="t" r="r" b="b"/>
              <a:pathLst>
                <a:path w="3533140" h="1998979">
                  <a:moveTo>
                    <a:pt x="0" y="0"/>
                  </a:moveTo>
                  <a:lnTo>
                    <a:pt x="3532875" y="0"/>
                  </a:lnTo>
                  <a:lnTo>
                    <a:pt x="3532875" y="1998355"/>
                  </a:lnTo>
                  <a:lnTo>
                    <a:pt x="0" y="199835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701" y="1532823"/>
              <a:ext cx="3507475" cy="19729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3001" y="1520123"/>
              <a:ext cx="3533140" cy="1998980"/>
            </a:xfrm>
            <a:custGeom>
              <a:avLst/>
              <a:gdLst/>
              <a:ahLst/>
              <a:cxnLst/>
              <a:rect l="l" t="t" r="r" b="b"/>
              <a:pathLst>
                <a:path w="3533140" h="1998979">
                  <a:moveTo>
                    <a:pt x="0" y="0"/>
                  </a:moveTo>
                  <a:lnTo>
                    <a:pt x="3532875" y="0"/>
                  </a:lnTo>
                  <a:lnTo>
                    <a:pt x="3532875" y="1998355"/>
                  </a:lnTo>
                  <a:lnTo>
                    <a:pt x="0" y="199835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-685800" y="-97900"/>
            <a:ext cx="7886700" cy="994172"/>
          </a:xfrm>
          <a:prstGeom prst="rect">
            <a:avLst/>
          </a:prstGeom>
        </p:spPr>
        <p:txBody>
          <a:bodyPr vert="horz" wrap="square" lIns="0" tIns="146731" rIns="0" bIns="0" rtlCol="0">
            <a:spAutoFit/>
          </a:bodyPr>
          <a:lstStyle/>
          <a:p>
            <a:pPr marL="122555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20" dirty="0"/>
              <a:t> </a:t>
            </a:r>
            <a:r>
              <a:rPr spc="-10" dirty="0"/>
              <a:t>audio-</a:t>
            </a:r>
            <a:r>
              <a:rPr dirty="0"/>
              <a:t>visual</a:t>
            </a:r>
            <a:r>
              <a:rPr spc="-20" dirty="0"/>
              <a:t> </a:t>
            </a:r>
            <a:r>
              <a:rPr spc="-10" dirty="0"/>
              <a:t>synchronization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223" y="4263168"/>
            <a:ext cx="82524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Owens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Efros,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Audio-</a:t>
            </a:r>
            <a:r>
              <a:rPr sz="1200" i="1" dirty="0">
                <a:latin typeface="Arial"/>
                <a:cs typeface="Arial"/>
              </a:rPr>
              <a:t>visual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scene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analysis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with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self-</a:t>
            </a:r>
            <a:r>
              <a:rPr sz="1200" i="1" dirty="0">
                <a:latin typeface="Arial"/>
                <a:cs typeface="Arial"/>
              </a:rPr>
              <a:t>supervised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multisensory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features,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ECCV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Korbar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Co-</a:t>
            </a:r>
            <a:r>
              <a:rPr sz="1200" i="1" dirty="0">
                <a:latin typeface="Arial"/>
                <a:cs typeface="Arial"/>
              </a:rPr>
              <a:t>training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of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audio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and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video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representations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self-</a:t>
            </a:r>
            <a:r>
              <a:rPr sz="1200" i="1" dirty="0">
                <a:latin typeface="Arial"/>
                <a:cs typeface="Arial"/>
              </a:rPr>
              <a:t>supervised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temporal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synchronization,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NeurIPS</a:t>
            </a:r>
            <a:r>
              <a:rPr sz="1200" i="1" spc="-20" dirty="0">
                <a:latin typeface="Arial"/>
                <a:cs typeface="Arial"/>
              </a:rPr>
              <a:t> 2018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4925" y="632409"/>
            <a:ext cx="7240270" cy="3773170"/>
            <a:chOff x="764925" y="632409"/>
            <a:chExt cx="7240270" cy="3773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325" y="657810"/>
              <a:ext cx="7189334" cy="372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7625" y="645109"/>
              <a:ext cx="7214870" cy="3747770"/>
            </a:xfrm>
            <a:custGeom>
              <a:avLst/>
              <a:gdLst/>
              <a:ahLst/>
              <a:cxnLst/>
              <a:rect l="l" t="t" r="r" b="b"/>
              <a:pathLst>
                <a:path w="7214870" h="3747770">
                  <a:moveTo>
                    <a:pt x="0" y="0"/>
                  </a:moveTo>
                  <a:lnTo>
                    <a:pt x="7214734" y="0"/>
                  </a:lnTo>
                  <a:lnTo>
                    <a:pt x="7214734" y="3747679"/>
                  </a:lnTo>
                  <a:lnTo>
                    <a:pt x="0" y="374767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731" rIns="0" bIns="0" rtlCol="0">
            <a:spAutoFit/>
          </a:bodyPr>
          <a:lstStyle/>
          <a:p>
            <a:pPr marL="122555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20" dirty="0"/>
              <a:t> </a:t>
            </a:r>
            <a:r>
              <a:rPr spc="-10" dirty="0"/>
              <a:t>audio-</a:t>
            </a:r>
            <a:r>
              <a:rPr dirty="0"/>
              <a:t>visual</a:t>
            </a:r>
            <a:r>
              <a:rPr spc="-20" dirty="0"/>
              <a:t> </a:t>
            </a:r>
            <a:r>
              <a:rPr spc="-10" dirty="0"/>
              <a:t>synchronization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1292" y="4504994"/>
            <a:ext cx="6748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Owens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Efros,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Audio-</a:t>
            </a:r>
            <a:r>
              <a:rPr sz="1200" i="1" dirty="0">
                <a:latin typeface="Arial"/>
                <a:cs typeface="Arial"/>
              </a:rPr>
              <a:t>visual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scene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analysis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with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self-</a:t>
            </a:r>
            <a:r>
              <a:rPr sz="1200" i="1" dirty="0">
                <a:latin typeface="Arial"/>
                <a:cs typeface="Arial"/>
              </a:rPr>
              <a:t>supervised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multisensory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features,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ECCV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33003"/>
            <a:ext cx="9144000" cy="3010535"/>
            <a:chOff x="0" y="2133003"/>
            <a:chExt cx="9144000" cy="3010535"/>
          </a:xfrm>
        </p:grpSpPr>
        <p:sp>
          <p:nvSpPr>
            <p:cNvPr id="3" name="object 3"/>
            <p:cNvSpPr/>
            <p:nvPr/>
          </p:nvSpPr>
          <p:spPr>
            <a:xfrm>
              <a:off x="1362414" y="4364914"/>
              <a:ext cx="386715" cy="0"/>
            </a:xfrm>
            <a:custGeom>
              <a:avLst/>
              <a:gdLst/>
              <a:ahLst/>
              <a:cxnLst/>
              <a:rect l="l" t="t" r="r" b="b"/>
              <a:pathLst>
                <a:path w="386714">
                  <a:moveTo>
                    <a:pt x="0" y="0"/>
                  </a:moveTo>
                  <a:lnTo>
                    <a:pt x="386505" y="0"/>
                  </a:lnTo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48919" y="4197099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4" h="335914">
                  <a:moveTo>
                    <a:pt x="0" y="335631"/>
                  </a:moveTo>
                  <a:lnTo>
                    <a:pt x="0" y="0"/>
                  </a:lnTo>
                  <a:lnTo>
                    <a:pt x="461070" y="167815"/>
                  </a:lnTo>
                  <a:lnTo>
                    <a:pt x="0" y="335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48919" y="4197099"/>
              <a:ext cx="461645" cy="335915"/>
            </a:xfrm>
            <a:custGeom>
              <a:avLst/>
              <a:gdLst/>
              <a:ahLst/>
              <a:cxnLst/>
              <a:rect l="l" t="t" r="r" b="b"/>
              <a:pathLst>
                <a:path w="461644" h="335914">
                  <a:moveTo>
                    <a:pt x="0" y="335631"/>
                  </a:moveTo>
                  <a:lnTo>
                    <a:pt x="461070" y="167815"/>
                  </a:lnTo>
                  <a:lnTo>
                    <a:pt x="0" y="0"/>
                  </a:lnTo>
                  <a:lnTo>
                    <a:pt x="0" y="335631"/>
                  </a:lnTo>
                  <a:close/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33003"/>
              <a:ext cx="8442234" cy="195060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202072" y="1547123"/>
            <a:ext cx="1781810" cy="5118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50" spc="-10" dirty="0">
                <a:solidFill>
                  <a:srgbClr val="3333E6"/>
                </a:solidFill>
                <a:latin typeface="Arial"/>
                <a:cs typeface="Arial"/>
              </a:rPr>
              <a:t>Loudness</a:t>
            </a:r>
            <a:endParaRPr sz="31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968078"/>
            <a:ext cx="8227197" cy="201379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95413" y="1547123"/>
            <a:ext cx="1240790" cy="5118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50" spc="-10" dirty="0">
                <a:latin typeface="Arial"/>
                <a:cs typeface="Arial"/>
              </a:rPr>
              <a:t>Motion</a:t>
            </a:r>
            <a:endParaRPr sz="31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70977"/>
            <a:ext cx="661035" cy="3679190"/>
          </a:xfrm>
          <a:custGeom>
            <a:avLst/>
            <a:gdLst/>
            <a:ahLst/>
            <a:cxnLst/>
            <a:rect l="l" t="t" r="r" b="b"/>
            <a:pathLst>
              <a:path w="661035" h="3679190">
                <a:moveTo>
                  <a:pt x="660537" y="3678921"/>
                </a:moveTo>
                <a:lnTo>
                  <a:pt x="0" y="3678921"/>
                </a:lnTo>
                <a:lnTo>
                  <a:pt x="0" y="0"/>
                </a:lnTo>
                <a:lnTo>
                  <a:pt x="660537" y="0"/>
                </a:lnTo>
                <a:lnTo>
                  <a:pt x="660537" y="36789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6732" y="4145522"/>
            <a:ext cx="64960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20" dirty="0">
                <a:latin typeface="Arial"/>
                <a:cs typeface="Arial"/>
              </a:rPr>
              <a:t>Time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4587" y="1566352"/>
            <a:ext cx="8699500" cy="3183890"/>
            <a:chOff x="444587" y="1566352"/>
            <a:chExt cx="8699500" cy="3183890"/>
          </a:xfrm>
        </p:grpSpPr>
        <p:sp>
          <p:nvSpPr>
            <p:cNvPr id="13" name="object 13"/>
            <p:cNvSpPr/>
            <p:nvPr/>
          </p:nvSpPr>
          <p:spPr>
            <a:xfrm>
              <a:off x="663202" y="2122359"/>
              <a:ext cx="0" cy="1986280"/>
            </a:xfrm>
            <a:custGeom>
              <a:avLst/>
              <a:gdLst/>
              <a:ahLst/>
              <a:cxnLst/>
              <a:rect l="l" t="t" r="r" b="b"/>
              <a:pathLst>
                <a:path h="1986279">
                  <a:moveTo>
                    <a:pt x="0" y="1986124"/>
                  </a:moveTo>
                  <a:lnTo>
                    <a:pt x="0" y="0"/>
                  </a:lnTo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387" y="1661288"/>
              <a:ext cx="335915" cy="461645"/>
            </a:xfrm>
            <a:custGeom>
              <a:avLst/>
              <a:gdLst/>
              <a:ahLst/>
              <a:cxnLst/>
              <a:rect l="l" t="t" r="r" b="b"/>
              <a:pathLst>
                <a:path w="335915" h="461644">
                  <a:moveTo>
                    <a:pt x="335632" y="461070"/>
                  </a:moveTo>
                  <a:lnTo>
                    <a:pt x="0" y="461070"/>
                  </a:lnTo>
                  <a:lnTo>
                    <a:pt x="167816" y="0"/>
                  </a:lnTo>
                  <a:lnTo>
                    <a:pt x="335632" y="461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5387" y="1661288"/>
              <a:ext cx="335915" cy="461645"/>
            </a:xfrm>
            <a:custGeom>
              <a:avLst/>
              <a:gdLst/>
              <a:ahLst/>
              <a:cxnLst/>
              <a:rect l="l" t="t" r="r" b="b"/>
              <a:pathLst>
                <a:path w="335915" h="461644">
                  <a:moveTo>
                    <a:pt x="335632" y="461070"/>
                  </a:moveTo>
                  <a:lnTo>
                    <a:pt x="167816" y="0"/>
                  </a:lnTo>
                  <a:lnTo>
                    <a:pt x="0" y="461070"/>
                  </a:lnTo>
                  <a:lnTo>
                    <a:pt x="335632" y="461070"/>
                  </a:lnTo>
                  <a:close/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88722" y="1566352"/>
              <a:ext cx="955675" cy="3183890"/>
            </a:xfrm>
            <a:custGeom>
              <a:avLst/>
              <a:gdLst/>
              <a:ahLst/>
              <a:cxnLst/>
              <a:rect l="l" t="t" r="r" b="b"/>
              <a:pathLst>
                <a:path w="955675" h="3183890">
                  <a:moveTo>
                    <a:pt x="0" y="0"/>
                  </a:moveTo>
                  <a:lnTo>
                    <a:pt x="955277" y="0"/>
                  </a:lnTo>
                  <a:lnTo>
                    <a:pt x="955277" y="3183548"/>
                  </a:lnTo>
                  <a:lnTo>
                    <a:pt x="0" y="3183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763" y="4115645"/>
              <a:ext cx="7874000" cy="0"/>
            </a:xfrm>
            <a:custGeom>
              <a:avLst/>
              <a:gdLst/>
              <a:ahLst/>
              <a:cxnLst/>
              <a:rect l="l" t="t" r="r" b="b"/>
              <a:pathLst>
                <a:path w="7874000">
                  <a:moveTo>
                    <a:pt x="0" y="0"/>
                  </a:moveTo>
                  <a:lnTo>
                    <a:pt x="7873631" y="0"/>
                  </a:lnTo>
                </a:path>
              </a:pathLst>
            </a:custGeom>
            <a:ln w="101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11013" y="2081259"/>
              <a:ext cx="2950845" cy="637540"/>
            </a:xfrm>
            <a:custGeom>
              <a:avLst/>
              <a:gdLst/>
              <a:ahLst/>
              <a:cxnLst/>
              <a:rect l="l" t="t" r="r" b="b"/>
              <a:pathLst>
                <a:path w="2950845" h="637539">
                  <a:moveTo>
                    <a:pt x="0" y="97041"/>
                  </a:moveTo>
                  <a:lnTo>
                    <a:pt x="1366261" y="383348"/>
                  </a:lnTo>
                </a:path>
                <a:path w="2950845" h="637539">
                  <a:moveTo>
                    <a:pt x="1777458" y="637417"/>
                  </a:moveTo>
                  <a:lnTo>
                    <a:pt x="2950638" y="0"/>
                  </a:lnTo>
                </a:path>
              </a:pathLst>
            </a:custGeom>
            <a:ln w="190499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-911527" y="146106"/>
            <a:ext cx="8227197" cy="655995"/>
          </a:xfrm>
          <a:prstGeom prst="rect">
            <a:avLst/>
          </a:prstGeom>
        </p:spPr>
        <p:txBody>
          <a:bodyPr vert="horz" wrap="square" lIns="0" tIns="146731" rIns="0" bIns="0" rtlCol="0">
            <a:spAutoFit/>
          </a:bodyPr>
          <a:lstStyle/>
          <a:p>
            <a:pPr marL="122555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20" dirty="0"/>
              <a:t> </a:t>
            </a:r>
            <a:r>
              <a:rPr spc="-10" dirty="0"/>
              <a:t>audio-</a:t>
            </a:r>
            <a:r>
              <a:rPr dirty="0"/>
              <a:t>visual</a:t>
            </a:r>
            <a:r>
              <a:rPr spc="-20" dirty="0"/>
              <a:t> </a:t>
            </a:r>
            <a:r>
              <a:rPr spc="-10" dirty="0"/>
              <a:t>synchronization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8715" y="831338"/>
            <a:ext cx="7350125" cy="3702050"/>
            <a:chOff x="858715" y="831338"/>
            <a:chExt cx="7350125" cy="3702050"/>
          </a:xfrm>
        </p:grpSpPr>
        <p:sp>
          <p:nvSpPr>
            <p:cNvPr id="3" name="object 3"/>
            <p:cNvSpPr/>
            <p:nvPr/>
          </p:nvSpPr>
          <p:spPr>
            <a:xfrm>
              <a:off x="3006142" y="839539"/>
              <a:ext cx="3138170" cy="333375"/>
            </a:xfrm>
            <a:custGeom>
              <a:avLst/>
              <a:gdLst/>
              <a:ahLst/>
              <a:cxnLst/>
              <a:rect l="l" t="t" r="r" b="b"/>
              <a:pathLst>
                <a:path w="3138170" h="333375">
                  <a:moveTo>
                    <a:pt x="26" y="26"/>
                  </a:moveTo>
                  <a:lnTo>
                    <a:pt x="3137823" y="26"/>
                  </a:lnTo>
                  <a:lnTo>
                    <a:pt x="3137823" y="333228"/>
                  </a:lnTo>
                  <a:lnTo>
                    <a:pt x="26" y="333228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DBF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06142" y="839539"/>
              <a:ext cx="3138170" cy="333375"/>
            </a:xfrm>
            <a:custGeom>
              <a:avLst/>
              <a:gdLst/>
              <a:ahLst/>
              <a:cxnLst/>
              <a:rect l="l" t="t" r="r" b="b"/>
              <a:pathLst>
                <a:path w="3138170" h="333375">
                  <a:moveTo>
                    <a:pt x="26" y="26"/>
                  </a:moveTo>
                  <a:lnTo>
                    <a:pt x="3137823" y="26"/>
                  </a:lnTo>
                  <a:lnTo>
                    <a:pt x="3137823" y="333228"/>
                  </a:lnTo>
                  <a:lnTo>
                    <a:pt x="26" y="333228"/>
                  </a:lnTo>
                  <a:lnTo>
                    <a:pt x="26" y="26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2073" y="1102716"/>
              <a:ext cx="108585" cy="76835"/>
            </a:xfrm>
            <a:custGeom>
              <a:avLst/>
              <a:gdLst/>
              <a:ahLst/>
              <a:cxnLst/>
              <a:rect l="l" t="t" r="r" b="b"/>
              <a:pathLst>
                <a:path w="108585" h="76834">
                  <a:moveTo>
                    <a:pt x="108259" y="76418"/>
                  </a:moveTo>
                  <a:lnTo>
                    <a:pt x="0" y="76418"/>
                  </a:lnTo>
                  <a:lnTo>
                    <a:pt x="108259" y="0"/>
                  </a:lnTo>
                  <a:lnTo>
                    <a:pt x="108259" y="76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46778" y="1104436"/>
              <a:ext cx="98425" cy="69850"/>
            </a:xfrm>
            <a:custGeom>
              <a:avLst/>
              <a:gdLst/>
              <a:ahLst/>
              <a:cxnLst/>
              <a:rect l="l" t="t" r="r" b="b"/>
              <a:pathLst>
                <a:path w="98425" h="69850">
                  <a:moveTo>
                    <a:pt x="0" y="69535"/>
                  </a:moveTo>
                  <a:lnTo>
                    <a:pt x="97813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6980" y="839276"/>
              <a:ext cx="3138170" cy="332740"/>
            </a:xfrm>
            <a:custGeom>
              <a:avLst/>
              <a:gdLst/>
              <a:ahLst/>
              <a:cxnLst/>
              <a:rect l="l" t="t" r="r" b="b"/>
              <a:pathLst>
                <a:path w="3138170" h="332740">
                  <a:moveTo>
                    <a:pt x="3041390" y="66358"/>
                  </a:moveTo>
                  <a:lnTo>
                    <a:pt x="0" y="66227"/>
                  </a:lnTo>
                </a:path>
                <a:path w="3138170" h="332740">
                  <a:moveTo>
                    <a:pt x="3037764" y="69043"/>
                  </a:moveTo>
                  <a:lnTo>
                    <a:pt x="3137661" y="0"/>
                  </a:lnTo>
                </a:path>
                <a:path w="3138170" h="332740">
                  <a:moveTo>
                    <a:pt x="3039506" y="332380"/>
                  </a:moveTo>
                  <a:lnTo>
                    <a:pt x="3039507" y="67460"/>
                  </a:lnTo>
                </a:path>
                <a:path w="3138170" h="332740">
                  <a:moveTo>
                    <a:pt x="559" y="66961"/>
                  </a:moveTo>
                  <a:lnTo>
                    <a:pt x="94578" y="877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9801" y="833198"/>
              <a:ext cx="108585" cy="76835"/>
            </a:xfrm>
            <a:custGeom>
              <a:avLst/>
              <a:gdLst/>
              <a:ahLst/>
              <a:cxnLst/>
              <a:rect l="l" t="t" r="r" b="b"/>
              <a:pathLst>
                <a:path w="108585" h="76834">
                  <a:moveTo>
                    <a:pt x="0" y="76418"/>
                  </a:moveTo>
                  <a:lnTo>
                    <a:pt x="0" y="0"/>
                  </a:lnTo>
                  <a:lnTo>
                    <a:pt x="108259" y="0"/>
                  </a:lnTo>
                  <a:lnTo>
                    <a:pt x="0" y="76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5067" y="1182203"/>
              <a:ext cx="0" cy="135890"/>
            </a:xfrm>
            <a:custGeom>
              <a:avLst/>
              <a:gdLst/>
              <a:ahLst/>
              <a:cxnLst/>
              <a:rect l="l" t="t" r="r" b="b"/>
              <a:pathLst>
                <a:path h="135890">
                  <a:moveTo>
                    <a:pt x="0" y="135628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5068" y="109829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5068" y="109829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6142" y="1319620"/>
              <a:ext cx="3138170" cy="333375"/>
            </a:xfrm>
            <a:custGeom>
              <a:avLst/>
              <a:gdLst/>
              <a:ahLst/>
              <a:cxnLst/>
              <a:rect l="l" t="t" r="r" b="b"/>
              <a:pathLst>
                <a:path w="3138170" h="333375">
                  <a:moveTo>
                    <a:pt x="26" y="26"/>
                  </a:moveTo>
                  <a:lnTo>
                    <a:pt x="3137823" y="26"/>
                  </a:lnTo>
                  <a:lnTo>
                    <a:pt x="3137823" y="333228"/>
                  </a:lnTo>
                  <a:lnTo>
                    <a:pt x="26" y="333228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DBF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06142" y="1319620"/>
              <a:ext cx="3138170" cy="333375"/>
            </a:xfrm>
            <a:custGeom>
              <a:avLst/>
              <a:gdLst/>
              <a:ahLst/>
              <a:cxnLst/>
              <a:rect l="l" t="t" r="r" b="b"/>
              <a:pathLst>
                <a:path w="3138170" h="333375">
                  <a:moveTo>
                    <a:pt x="26" y="26"/>
                  </a:moveTo>
                  <a:lnTo>
                    <a:pt x="3137823" y="26"/>
                  </a:lnTo>
                  <a:lnTo>
                    <a:pt x="3137823" y="333228"/>
                  </a:lnTo>
                  <a:lnTo>
                    <a:pt x="26" y="333228"/>
                  </a:lnTo>
                  <a:lnTo>
                    <a:pt x="26" y="26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42073" y="1582798"/>
              <a:ext cx="108585" cy="76835"/>
            </a:xfrm>
            <a:custGeom>
              <a:avLst/>
              <a:gdLst/>
              <a:ahLst/>
              <a:cxnLst/>
              <a:rect l="l" t="t" r="r" b="b"/>
              <a:pathLst>
                <a:path w="108585" h="76835">
                  <a:moveTo>
                    <a:pt x="108259" y="76419"/>
                  </a:moveTo>
                  <a:lnTo>
                    <a:pt x="0" y="76419"/>
                  </a:lnTo>
                  <a:lnTo>
                    <a:pt x="108259" y="0"/>
                  </a:lnTo>
                  <a:lnTo>
                    <a:pt x="108259" y="76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46778" y="1584518"/>
              <a:ext cx="98425" cy="69850"/>
            </a:xfrm>
            <a:custGeom>
              <a:avLst/>
              <a:gdLst/>
              <a:ahLst/>
              <a:cxnLst/>
              <a:rect l="l" t="t" r="r" b="b"/>
              <a:pathLst>
                <a:path w="98425" h="69850">
                  <a:moveTo>
                    <a:pt x="0" y="69534"/>
                  </a:moveTo>
                  <a:lnTo>
                    <a:pt x="97813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6980" y="1319357"/>
              <a:ext cx="3138170" cy="332740"/>
            </a:xfrm>
            <a:custGeom>
              <a:avLst/>
              <a:gdLst/>
              <a:ahLst/>
              <a:cxnLst/>
              <a:rect l="l" t="t" r="r" b="b"/>
              <a:pathLst>
                <a:path w="3138170" h="332739">
                  <a:moveTo>
                    <a:pt x="3041390" y="66357"/>
                  </a:moveTo>
                  <a:lnTo>
                    <a:pt x="0" y="66226"/>
                  </a:lnTo>
                </a:path>
                <a:path w="3138170" h="332739">
                  <a:moveTo>
                    <a:pt x="3037764" y="69043"/>
                  </a:moveTo>
                  <a:lnTo>
                    <a:pt x="3137661" y="0"/>
                  </a:lnTo>
                </a:path>
                <a:path w="3138170" h="332739">
                  <a:moveTo>
                    <a:pt x="3039506" y="332381"/>
                  </a:moveTo>
                  <a:lnTo>
                    <a:pt x="3039507" y="67461"/>
                  </a:lnTo>
                </a:path>
                <a:path w="3138170" h="332739">
                  <a:moveTo>
                    <a:pt x="559" y="66961"/>
                  </a:moveTo>
                  <a:lnTo>
                    <a:pt x="94578" y="878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99801" y="1313278"/>
              <a:ext cx="108585" cy="76835"/>
            </a:xfrm>
            <a:custGeom>
              <a:avLst/>
              <a:gdLst/>
              <a:ahLst/>
              <a:cxnLst/>
              <a:rect l="l" t="t" r="r" b="b"/>
              <a:pathLst>
                <a:path w="108585" h="76834">
                  <a:moveTo>
                    <a:pt x="0" y="76419"/>
                  </a:moveTo>
                  <a:lnTo>
                    <a:pt x="0" y="0"/>
                  </a:lnTo>
                  <a:lnTo>
                    <a:pt x="108259" y="0"/>
                  </a:lnTo>
                  <a:lnTo>
                    <a:pt x="0" y="76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75067" y="1662284"/>
              <a:ext cx="0" cy="135890"/>
            </a:xfrm>
            <a:custGeom>
              <a:avLst/>
              <a:gdLst/>
              <a:ahLst/>
              <a:cxnLst/>
              <a:rect l="l" t="t" r="r" b="b"/>
              <a:pathLst>
                <a:path h="135889">
                  <a:moveTo>
                    <a:pt x="0" y="135628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75068" y="157837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4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5068" y="1578375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4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6142" y="1799703"/>
              <a:ext cx="3138170" cy="333375"/>
            </a:xfrm>
            <a:custGeom>
              <a:avLst/>
              <a:gdLst/>
              <a:ahLst/>
              <a:cxnLst/>
              <a:rect l="l" t="t" r="r" b="b"/>
              <a:pathLst>
                <a:path w="3138170" h="333375">
                  <a:moveTo>
                    <a:pt x="26" y="25"/>
                  </a:moveTo>
                  <a:lnTo>
                    <a:pt x="3137823" y="25"/>
                  </a:lnTo>
                  <a:lnTo>
                    <a:pt x="3137823" y="333227"/>
                  </a:lnTo>
                  <a:lnTo>
                    <a:pt x="26" y="333227"/>
                  </a:lnTo>
                  <a:lnTo>
                    <a:pt x="26" y="25"/>
                  </a:lnTo>
                  <a:close/>
                </a:path>
              </a:pathLst>
            </a:custGeom>
            <a:solidFill>
              <a:srgbClr val="DBF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06142" y="1799703"/>
              <a:ext cx="3138170" cy="333375"/>
            </a:xfrm>
            <a:custGeom>
              <a:avLst/>
              <a:gdLst/>
              <a:ahLst/>
              <a:cxnLst/>
              <a:rect l="l" t="t" r="r" b="b"/>
              <a:pathLst>
                <a:path w="3138170" h="333375">
                  <a:moveTo>
                    <a:pt x="26" y="25"/>
                  </a:moveTo>
                  <a:lnTo>
                    <a:pt x="3137823" y="25"/>
                  </a:lnTo>
                  <a:lnTo>
                    <a:pt x="3137823" y="333227"/>
                  </a:lnTo>
                  <a:lnTo>
                    <a:pt x="26" y="333227"/>
                  </a:lnTo>
                  <a:lnTo>
                    <a:pt x="26" y="25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42073" y="2062879"/>
              <a:ext cx="108585" cy="76835"/>
            </a:xfrm>
            <a:custGeom>
              <a:avLst/>
              <a:gdLst/>
              <a:ahLst/>
              <a:cxnLst/>
              <a:rect l="l" t="t" r="r" b="b"/>
              <a:pathLst>
                <a:path w="108585" h="76835">
                  <a:moveTo>
                    <a:pt x="108259" y="76419"/>
                  </a:moveTo>
                  <a:lnTo>
                    <a:pt x="0" y="76419"/>
                  </a:lnTo>
                  <a:lnTo>
                    <a:pt x="108259" y="0"/>
                  </a:lnTo>
                  <a:lnTo>
                    <a:pt x="108259" y="76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46778" y="2064598"/>
              <a:ext cx="98425" cy="69850"/>
            </a:xfrm>
            <a:custGeom>
              <a:avLst/>
              <a:gdLst/>
              <a:ahLst/>
              <a:cxnLst/>
              <a:rect l="l" t="t" r="r" b="b"/>
              <a:pathLst>
                <a:path w="98425" h="69850">
                  <a:moveTo>
                    <a:pt x="0" y="69534"/>
                  </a:moveTo>
                  <a:lnTo>
                    <a:pt x="97813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06980" y="1799438"/>
              <a:ext cx="3138170" cy="332740"/>
            </a:xfrm>
            <a:custGeom>
              <a:avLst/>
              <a:gdLst/>
              <a:ahLst/>
              <a:cxnLst/>
              <a:rect l="l" t="t" r="r" b="b"/>
              <a:pathLst>
                <a:path w="3138170" h="332739">
                  <a:moveTo>
                    <a:pt x="3041390" y="66358"/>
                  </a:moveTo>
                  <a:lnTo>
                    <a:pt x="0" y="66227"/>
                  </a:lnTo>
                </a:path>
                <a:path w="3138170" h="332739">
                  <a:moveTo>
                    <a:pt x="3037764" y="69043"/>
                  </a:moveTo>
                  <a:lnTo>
                    <a:pt x="3137661" y="0"/>
                  </a:lnTo>
                </a:path>
                <a:path w="3138170" h="332739">
                  <a:moveTo>
                    <a:pt x="3039506" y="332380"/>
                  </a:moveTo>
                  <a:lnTo>
                    <a:pt x="3039507" y="67460"/>
                  </a:lnTo>
                </a:path>
                <a:path w="3138170" h="332739">
                  <a:moveTo>
                    <a:pt x="559" y="66961"/>
                  </a:moveTo>
                  <a:lnTo>
                    <a:pt x="94578" y="878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99801" y="1793360"/>
              <a:ext cx="108585" cy="76835"/>
            </a:xfrm>
            <a:custGeom>
              <a:avLst/>
              <a:gdLst/>
              <a:ahLst/>
              <a:cxnLst/>
              <a:rect l="l" t="t" r="r" b="b"/>
              <a:pathLst>
                <a:path w="108585" h="76835">
                  <a:moveTo>
                    <a:pt x="0" y="76418"/>
                  </a:moveTo>
                  <a:lnTo>
                    <a:pt x="0" y="0"/>
                  </a:lnTo>
                  <a:lnTo>
                    <a:pt x="108259" y="0"/>
                  </a:lnTo>
                  <a:lnTo>
                    <a:pt x="0" y="76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293" y="2761994"/>
              <a:ext cx="2932309" cy="157726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77593" y="2749293"/>
              <a:ext cx="2957830" cy="1602740"/>
            </a:xfrm>
            <a:custGeom>
              <a:avLst/>
              <a:gdLst/>
              <a:ahLst/>
              <a:cxnLst/>
              <a:rect l="l" t="t" r="r" b="b"/>
              <a:pathLst>
                <a:path w="2957829" h="1602739">
                  <a:moveTo>
                    <a:pt x="0" y="0"/>
                  </a:moveTo>
                  <a:lnTo>
                    <a:pt x="2957709" y="0"/>
                  </a:lnTo>
                  <a:lnTo>
                    <a:pt x="2957709" y="1602662"/>
                  </a:lnTo>
                  <a:lnTo>
                    <a:pt x="0" y="160266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056" y="2786048"/>
              <a:ext cx="2932309" cy="157726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36356" y="2773348"/>
              <a:ext cx="2957830" cy="1602740"/>
            </a:xfrm>
            <a:custGeom>
              <a:avLst/>
              <a:gdLst/>
              <a:ahLst/>
              <a:cxnLst/>
              <a:rect l="l" t="t" r="r" b="b"/>
              <a:pathLst>
                <a:path w="2957829" h="1602739">
                  <a:moveTo>
                    <a:pt x="0" y="0"/>
                  </a:moveTo>
                  <a:lnTo>
                    <a:pt x="2957709" y="0"/>
                  </a:lnTo>
                  <a:lnTo>
                    <a:pt x="2957709" y="1602662"/>
                  </a:lnTo>
                  <a:lnTo>
                    <a:pt x="0" y="160266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821" y="2810104"/>
              <a:ext cx="2932309" cy="157726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5121" y="2797403"/>
              <a:ext cx="2957830" cy="1602740"/>
            </a:xfrm>
            <a:custGeom>
              <a:avLst/>
              <a:gdLst/>
              <a:ahLst/>
              <a:cxnLst/>
              <a:rect l="l" t="t" r="r" b="b"/>
              <a:pathLst>
                <a:path w="2957829" h="1602739">
                  <a:moveTo>
                    <a:pt x="0" y="0"/>
                  </a:moveTo>
                  <a:lnTo>
                    <a:pt x="2957709" y="0"/>
                  </a:lnTo>
                  <a:lnTo>
                    <a:pt x="2957709" y="1602661"/>
                  </a:lnTo>
                  <a:lnTo>
                    <a:pt x="0" y="160266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586" y="2834157"/>
              <a:ext cx="2932309" cy="157726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53886" y="2821456"/>
              <a:ext cx="2957830" cy="1602740"/>
            </a:xfrm>
            <a:custGeom>
              <a:avLst/>
              <a:gdLst/>
              <a:ahLst/>
              <a:cxnLst/>
              <a:rect l="l" t="t" r="r" b="b"/>
              <a:pathLst>
                <a:path w="2957829" h="1602739">
                  <a:moveTo>
                    <a:pt x="0" y="0"/>
                  </a:moveTo>
                  <a:lnTo>
                    <a:pt x="2957709" y="0"/>
                  </a:lnTo>
                  <a:lnTo>
                    <a:pt x="2957709" y="1602662"/>
                  </a:lnTo>
                  <a:lnTo>
                    <a:pt x="0" y="160266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351" y="2858211"/>
              <a:ext cx="2932309" cy="164942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12651" y="2845510"/>
              <a:ext cx="2957830" cy="1675130"/>
            </a:xfrm>
            <a:custGeom>
              <a:avLst/>
              <a:gdLst/>
              <a:ahLst/>
              <a:cxnLst/>
              <a:rect l="l" t="t" r="r" b="b"/>
              <a:pathLst>
                <a:path w="2957829" h="1675129">
                  <a:moveTo>
                    <a:pt x="0" y="0"/>
                  </a:moveTo>
                  <a:lnTo>
                    <a:pt x="2957709" y="0"/>
                  </a:lnTo>
                  <a:lnTo>
                    <a:pt x="2957709" y="1674824"/>
                  </a:lnTo>
                  <a:lnTo>
                    <a:pt x="0" y="167482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115" y="2882265"/>
              <a:ext cx="2932309" cy="161631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71415" y="2869565"/>
              <a:ext cx="2957830" cy="1642110"/>
            </a:xfrm>
            <a:custGeom>
              <a:avLst/>
              <a:gdLst/>
              <a:ahLst/>
              <a:cxnLst/>
              <a:rect l="l" t="t" r="r" b="b"/>
              <a:pathLst>
                <a:path w="2957829" h="1642110">
                  <a:moveTo>
                    <a:pt x="0" y="0"/>
                  </a:moveTo>
                  <a:lnTo>
                    <a:pt x="2957709" y="0"/>
                  </a:lnTo>
                  <a:lnTo>
                    <a:pt x="2957709" y="1641711"/>
                  </a:lnTo>
                  <a:lnTo>
                    <a:pt x="0" y="164171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9102" y="3716998"/>
              <a:ext cx="3100387" cy="69442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079577" y="3707473"/>
              <a:ext cx="3119755" cy="713740"/>
            </a:xfrm>
            <a:custGeom>
              <a:avLst/>
              <a:gdLst/>
              <a:ahLst/>
              <a:cxnLst/>
              <a:rect l="l" t="t" r="r" b="b"/>
              <a:pathLst>
                <a:path w="3119754" h="713739">
                  <a:moveTo>
                    <a:pt x="0" y="0"/>
                  </a:moveTo>
                  <a:lnTo>
                    <a:pt x="3119437" y="0"/>
                  </a:lnTo>
                  <a:lnTo>
                    <a:pt x="3119437" y="713471"/>
                  </a:lnTo>
                  <a:lnTo>
                    <a:pt x="0" y="71347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90131" y="2277191"/>
              <a:ext cx="3100705" cy="335280"/>
            </a:xfrm>
            <a:custGeom>
              <a:avLst/>
              <a:gdLst/>
              <a:ahLst/>
              <a:cxnLst/>
              <a:rect l="l" t="t" r="r" b="b"/>
              <a:pathLst>
                <a:path w="3100704" h="335280">
                  <a:moveTo>
                    <a:pt x="25" y="25"/>
                  </a:moveTo>
                  <a:lnTo>
                    <a:pt x="3100550" y="25"/>
                  </a:lnTo>
                  <a:lnTo>
                    <a:pt x="3100550" y="335082"/>
                  </a:lnTo>
                  <a:lnTo>
                    <a:pt x="25" y="335082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FDF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90131" y="2277191"/>
              <a:ext cx="3100705" cy="335280"/>
            </a:xfrm>
            <a:custGeom>
              <a:avLst/>
              <a:gdLst/>
              <a:ahLst/>
              <a:cxnLst/>
              <a:rect l="l" t="t" r="r" b="b"/>
              <a:pathLst>
                <a:path w="3100704" h="335280">
                  <a:moveTo>
                    <a:pt x="25" y="25"/>
                  </a:moveTo>
                  <a:lnTo>
                    <a:pt x="3100550" y="25"/>
                  </a:lnTo>
                  <a:lnTo>
                    <a:pt x="3100550" y="335082"/>
                  </a:lnTo>
                  <a:lnTo>
                    <a:pt x="25" y="335082"/>
                  </a:lnTo>
                  <a:lnTo>
                    <a:pt x="25" y="2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888344" y="2307624"/>
            <a:ext cx="13277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1D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90143" y="2757284"/>
            <a:ext cx="3100705" cy="335280"/>
          </a:xfrm>
          <a:prstGeom prst="rect">
            <a:avLst/>
          </a:prstGeom>
          <a:solidFill>
            <a:srgbClr val="FDF1C9"/>
          </a:solidFill>
          <a:ln w="12725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810895">
              <a:lnSpc>
                <a:spcPct val="100000"/>
              </a:lnSpc>
              <a:spcBef>
                <a:spcPts val="340"/>
              </a:spcBef>
            </a:pPr>
            <a:r>
              <a:rPr sz="1500" dirty="0">
                <a:latin typeface="Arial"/>
                <a:cs typeface="Arial"/>
              </a:rPr>
              <a:t>1D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83781" y="3230149"/>
            <a:ext cx="3113405" cy="347980"/>
            <a:chOff x="5083781" y="3230149"/>
            <a:chExt cx="3113405" cy="347980"/>
          </a:xfrm>
        </p:grpSpPr>
        <p:sp>
          <p:nvSpPr>
            <p:cNvPr id="46" name="object 46"/>
            <p:cNvSpPr/>
            <p:nvPr/>
          </p:nvSpPr>
          <p:spPr>
            <a:xfrm>
              <a:off x="5090131" y="3236499"/>
              <a:ext cx="3100705" cy="335280"/>
            </a:xfrm>
            <a:custGeom>
              <a:avLst/>
              <a:gdLst/>
              <a:ahLst/>
              <a:cxnLst/>
              <a:rect l="l" t="t" r="r" b="b"/>
              <a:pathLst>
                <a:path w="3100704" h="335279">
                  <a:moveTo>
                    <a:pt x="25" y="25"/>
                  </a:moveTo>
                  <a:lnTo>
                    <a:pt x="3100550" y="25"/>
                  </a:lnTo>
                  <a:lnTo>
                    <a:pt x="3100550" y="335082"/>
                  </a:lnTo>
                  <a:lnTo>
                    <a:pt x="25" y="335082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FDF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90131" y="3236499"/>
              <a:ext cx="3100705" cy="335280"/>
            </a:xfrm>
            <a:custGeom>
              <a:avLst/>
              <a:gdLst/>
              <a:ahLst/>
              <a:cxnLst/>
              <a:rect l="l" t="t" r="r" b="b"/>
              <a:pathLst>
                <a:path w="3100704" h="335279">
                  <a:moveTo>
                    <a:pt x="25" y="25"/>
                  </a:moveTo>
                  <a:lnTo>
                    <a:pt x="3100550" y="25"/>
                  </a:lnTo>
                  <a:lnTo>
                    <a:pt x="3100550" y="335082"/>
                  </a:lnTo>
                  <a:lnTo>
                    <a:pt x="25" y="335082"/>
                  </a:lnTo>
                  <a:lnTo>
                    <a:pt x="25" y="2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091223" y="3266933"/>
            <a:ext cx="30975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9625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1D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25983" y="892264"/>
            <a:ext cx="1327785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3D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210000"/>
              </a:lnSpc>
            </a:pPr>
            <a:r>
              <a:rPr sz="1500" dirty="0">
                <a:latin typeface="Arial"/>
                <a:cs typeface="Arial"/>
              </a:rPr>
              <a:t>3D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 </a:t>
            </a:r>
            <a:r>
              <a:rPr sz="1500" dirty="0">
                <a:latin typeface="Arial"/>
                <a:cs typeface="Arial"/>
              </a:rPr>
              <a:t>3D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73865" y="2033057"/>
            <a:ext cx="4909820" cy="589280"/>
            <a:chOff x="873865" y="2033057"/>
            <a:chExt cx="4909820" cy="589280"/>
          </a:xfrm>
        </p:grpSpPr>
        <p:sp>
          <p:nvSpPr>
            <p:cNvPr id="51" name="object 51"/>
            <p:cNvSpPr/>
            <p:nvPr/>
          </p:nvSpPr>
          <p:spPr>
            <a:xfrm>
              <a:off x="3574941" y="2142365"/>
              <a:ext cx="0" cy="138430"/>
            </a:xfrm>
            <a:custGeom>
              <a:avLst/>
              <a:gdLst/>
              <a:ahLst/>
              <a:cxnLst/>
              <a:rect l="l" t="t" r="r" b="b"/>
              <a:pathLst>
                <a:path h="138430">
                  <a:moveTo>
                    <a:pt x="0" y="0"/>
                  </a:moveTo>
                  <a:lnTo>
                    <a:pt x="0" y="138349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74942" y="205845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74942" y="2058457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527568" y="2143297"/>
              <a:ext cx="0" cy="135890"/>
            </a:xfrm>
            <a:custGeom>
              <a:avLst/>
              <a:gdLst/>
              <a:ahLst/>
              <a:cxnLst/>
              <a:rect l="l" t="t" r="r" b="b"/>
              <a:pathLst>
                <a:path h="135889">
                  <a:moveTo>
                    <a:pt x="0" y="135629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527568" y="2059389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527568" y="2059389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1802" y="2280714"/>
              <a:ext cx="3138170" cy="333375"/>
            </a:xfrm>
            <a:custGeom>
              <a:avLst/>
              <a:gdLst/>
              <a:ahLst/>
              <a:cxnLst/>
              <a:rect l="l" t="t" r="r" b="b"/>
              <a:pathLst>
                <a:path w="3138170" h="333375">
                  <a:moveTo>
                    <a:pt x="26" y="26"/>
                  </a:moveTo>
                  <a:lnTo>
                    <a:pt x="3137823" y="26"/>
                  </a:lnTo>
                  <a:lnTo>
                    <a:pt x="3137823" y="333228"/>
                  </a:lnTo>
                  <a:lnTo>
                    <a:pt x="26" y="333228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D3F0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81802" y="2280714"/>
              <a:ext cx="3138170" cy="333375"/>
            </a:xfrm>
            <a:custGeom>
              <a:avLst/>
              <a:gdLst/>
              <a:ahLst/>
              <a:cxnLst/>
              <a:rect l="l" t="t" r="r" b="b"/>
              <a:pathLst>
                <a:path w="3138170" h="333375">
                  <a:moveTo>
                    <a:pt x="26" y="26"/>
                  </a:moveTo>
                  <a:lnTo>
                    <a:pt x="3137823" y="26"/>
                  </a:lnTo>
                  <a:lnTo>
                    <a:pt x="3137823" y="333228"/>
                  </a:lnTo>
                  <a:lnTo>
                    <a:pt x="26" y="333228"/>
                  </a:lnTo>
                  <a:lnTo>
                    <a:pt x="26" y="26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17734" y="2543892"/>
              <a:ext cx="108585" cy="76835"/>
            </a:xfrm>
            <a:custGeom>
              <a:avLst/>
              <a:gdLst/>
              <a:ahLst/>
              <a:cxnLst/>
              <a:rect l="l" t="t" r="r" b="b"/>
              <a:pathLst>
                <a:path w="108585" h="76835">
                  <a:moveTo>
                    <a:pt x="108260" y="76419"/>
                  </a:moveTo>
                  <a:lnTo>
                    <a:pt x="0" y="76419"/>
                  </a:lnTo>
                  <a:lnTo>
                    <a:pt x="108260" y="0"/>
                  </a:lnTo>
                  <a:lnTo>
                    <a:pt x="108260" y="76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22439" y="2545611"/>
              <a:ext cx="98425" cy="69850"/>
            </a:xfrm>
            <a:custGeom>
              <a:avLst/>
              <a:gdLst/>
              <a:ahLst/>
              <a:cxnLst/>
              <a:rect l="l" t="t" r="r" b="b"/>
              <a:pathLst>
                <a:path w="98425" h="69850">
                  <a:moveTo>
                    <a:pt x="0" y="69534"/>
                  </a:moveTo>
                  <a:lnTo>
                    <a:pt x="97812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82641" y="2280451"/>
              <a:ext cx="3138170" cy="332740"/>
            </a:xfrm>
            <a:custGeom>
              <a:avLst/>
              <a:gdLst/>
              <a:ahLst/>
              <a:cxnLst/>
              <a:rect l="l" t="t" r="r" b="b"/>
              <a:pathLst>
                <a:path w="3138170" h="332739">
                  <a:moveTo>
                    <a:pt x="3041390" y="66358"/>
                  </a:moveTo>
                  <a:lnTo>
                    <a:pt x="0" y="66227"/>
                  </a:lnTo>
                </a:path>
                <a:path w="3138170" h="332739">
                  <a:moveTo>
                    <a:pt x="3037764" y="69043"/>
                  </a:moveTo>
                  <a:lnTo>
                    <a:pt x="3137660" y="0"/>
                  </a:lnTo>
                </a:path>
                <a:path w="3138170" h="332739">
                  <a:moveTo>
                    <a:pt x="3039505" y="332380"/>
                  </a:moveTo>
                  <a:lnTo>
                    <a:pt x="3039506" y="67460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701644" y="2333440"/>
            <a:ext cx="13277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"/>
                <a:cs typeface="Arial"/>
              </a:rPr>
              <a:t>3D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Convolution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75263" y="2273392"/>
            <a:ext cx="110489" cy="82550"/>
            <a:chOff x="875263" y="2273392"/>
            <a:chExt cx="110489" cy="82550"/>
          </a:xfrm>
        </p:grpSpPr>
        <p:sp>
          <p:nvSpPr>
            <p:cNvPr id="64" name="object 64"/>
            <p:cNvSpPr/>
            <p:nvPr/>
          </p:nvSpPr>
          <p:spPr>
            <a:xfrm>
              <a:off x="883201" y="2281329"/>
              <a:ext cx="94615" cy="66675"/>
            </a:xfrm>
            <a:custGeom>
              <a:avLst/>
              <a:gdLst/>
              <a:ahLst/>
              <a:cxnLst/>
              <a:rect l="l" t="t" r="r" b="b"/>
              <a:pathLst>
                <a:path w="94615" h="66675">
                  <a:moveTo>
                    <a:pt x="0" y="66082"/>
                  </a:moveTo>
                  <a:lnTo>
                    <a:pt x="94018" y="0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75461" y="2274372"/>
              <a:ext cx="108585" cy="76835"/>
            </a:xfrm>
            <a:custGeom>
              <a:avLst/>
              <a:gdLst/>
              <a:ahLst/>
              <a:cxnLst/>
              <a:rect l="l" t="t" r="r" b="b"/>
              <a:pathLst>
                <a:path w="108584" h="76835">
                  <a:moveTo>
                    <a:pt x="0" y="76419"/>
                  </a:moveTo>
                  <a:lnTo>
                    <a:pt x="0" y="0"/>
                  </a:lnTo>
                  <a:lnTo>
                    <a:pt x="108260" y="0"/>
                  </a:lnTo>
                  <a:lnTo>
                    <a:pt x="0" y="76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975140" y="338790"/>
            <a:ext cx="286829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Aligned</a:t>
            </a:r>
            <a:r>
              <a:rPr sz="2250" spc="-2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vs.</a:t>
            </a:r>
            <a:r>
              <a:rPr sz="2250" spc="-1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misaligned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425326" y="596644"/>
            <a:ext cx="4471670" cy="3121025"/>
            <a:chOff x="2425326" y="596644"/>
            <a:chExt cx="4471670" cy="3121025"/>
          </a:xfrm>
        </p:grpSpPr>
        <p:sp>
          <p:nvSpPr>
            <p:cNvPr id="68" name="object 68"/>
            <p:cNvSpPr/>
            <p:nvPr/>
          </p:nvSpPr>
          <p:spPr>
            <a:xfrm>
              <a:off x="4465005" y="655814"/>
              <a:ext cx="1366520" cy="26034"/>
            </a:xfrm>
            <a:custGeom>
              <a:avLst/>
              <a:gdLst/>
              <a:ahLst/>
              <a:cxnLst/>
              <a:rect l="l" t="t" r="r" b="b"/>
              <a:pathLst>
                <a:path w="1366520" h="26034">
                  <a:moveTo>
                    <a:pt x="1365963" y="25717"/>
                  </a:moveTo>
                  <a:lnTo>
                    <a:pt x="0" y="25717"/>
                  </a:lnTo>
                  <a:lnTo>
                    <a:pt x="0" y="0"/>
                  </a:lnTo>
                  <a:lnTo>
                    <a:pt x="1365963" y="0"/>
                  </a:lnTo>
                  <a:lnTo>
                    <a:pt x="1365963" y="25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75067" y="705952"/>
              <a:ext cx="0" cy="135890"/>
            </a:xfrm>
            <a:custGeom>
              <a:avLst/>
              <a:gdLst/>
              <a:ahLst/>
              <a:cxnLst/>
              <a:rect l="l" t="t" r="r" b="b"/>
              <a:pathLst>
                <a:path h="135890">
                  <a:moveTo>
                    <a:pt x="0" y="135628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575068" y="62204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0" y="0"/>
                  </a:lnTo>
                  <a:lnTo>
                    <a:pt x="230534" y="83908"/>
                  </a:lnTo>
                  <a:lnTo>
                    <a:pt x="0" y="167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575068" y="62204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6"/>
                  </a:moveTo>
                  <a:lnTo>
                    <a:pt x="230534" y="83908"/>
                  </a:lnTo>
                  <a:lnTo>
                    <a:pt x="0" y="0"/>
                  </a:lnTo>
                  <a:lnTo>
                    <a:pt x="0" y="167816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450726" y="2624309"/>
              <a:ext cx="0" cy="135890"/>
            </a:xfrm>
            <a:custGeom>
              <a:avLst/>
              <a:gdLst/>
              <a:ahLst/>
              <a:cxnLst/>
              <a:rect l="l" t="t" r="r" b="b"/>
              <a:pathLst>
                <a:path h="135889">
                  <a:moveTo>
                    <a:pt x="0" y="135628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450727" y="254040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450727" y="2540400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39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640443" y="3581572"/>
              <a:ext cx="0" cy="135890"/>
            </a:xfrm>
            <a:custGeom>
              <a:avLst/>
              <a:gdLst/>
              <a:ahLst/>
              <a:cxnLst/>
              <a:rect l="l" t="t" r="r" b="b"/>
              <a:pathLst>
                <a:path h="135889">
                  <a:moveTo>
                    <a:pt x="0" y="135629"/>
                  </a:moveTo>
                  <a:lnTo>
                    <a:pt x="1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640444" y="349766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0" y="0"/>
                  </a:lnTo>
                  <a:lnTo>
                    <a:pt x="230535" y="83907"/>
                  </a:lnTo>
                  <a:lnTo>
                    <a:pt x="0" y="167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640444" y="3497664"/>
              <a:ext cx="231140" cy="168275"/>
            </a:xfrm>
            <a:custGeom>
              <a:avLst/>
              <a:gdLst/>
              <a:ahLst/>
              <a:cxnLst/>
              <a:rect l="l" t="t" r="r" b="b"/>
              <a:pathLst>
                <a:path w="231140" h="168275">
                  <a:moveTo>
                    <a:pt x="0" y="167815"/>
                  </a:moveTo>
                  <a:lnTo>
                    <a:pt x="230535" y="83907"/>
                  </a:lnTo>
                  <a:lnTo>
                    <a:pt x="0" y="0"/>
                  </a:lnTo>
                  <a:lnTo>
                    <a:pt x="0" y="167815"/>
                  </a:lnTo>
                  <a:close/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1380822" y="-25603"/>
            <a:ext cx="62833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20" dirty="0"/>
              <a:t> </a:t>
            </a:r>
            <a:r>
              <a:rPr spc="-10" dirty="0"/>
              <a:t>audio-</a:t>
            </a:r>
            <a:r>
              <a:rPr dirty="0"/>
              <a:t>visual</a:t>
            </a:r>
            <a:r>
              <a:rPr spc="-20" dirty="0"/>
              <a:t> </a:t>
            </a:r>
            <a:r>
              <a:rPr spc="-10" dirty="0"/>
              <a:t>synchronization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7871" y="4508406"/>
            <a:ext cx="6748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Owens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Efros,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Audio-</a:t>
            </a:r>
            <a:r>
              <a:rPr sz="1200" i="1" dirty="0">
                <a:latin typeface="Arial"/>
                <a:cs typeface="Arial"/>
              </a:rPr>
              <a:t>visual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scene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analysis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with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self-</a:t>
            </a:r>
            <a:r>
              <a:rPr sz="1200" i="1" dirty="0">
                <a:latin typeface="Arial"/>
                <a:cs typeface="Arial"/>
              </a:rPr>
              <a:t>supervised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multisensory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features,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ECCV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143" y="705972"/>
            <a:ext cx="7945551" cy="37315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47070" y="4456832"/>
            <a:ext cx="6748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Owens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Efros,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Audio-</a:t>
            </a:r>
            <a:r>
              <a:rPr sz="1200" i="1" dirty="0">
                <a:latin typeface="Arial"/>
                <a:cs typeface="Arial"/>
              </a:rPr>
              <a:t>visual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scene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analysis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with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self-</a:t>
            </a:r>
            <a:r>
              <a:rPr sz="1200" i="1" dirty="0">
                <a:latin typeface="Arial"/>
                <a:cs typeface="Arial"/>
              </a:rPr>
              <a:t>supervised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multisensory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features,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ECCV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249" y="-250827"/>
            <a:ext cx="7886700" cy="994172"/>
          </a:xfrm>
          <a:prstGeom prst="rect">
            <a:avLst/>
          </a:prstGeom>
        </p:spPr>
        <p:txBody>
          <a:bodyPr vert="horz" wrap="square" lIns="0" tIns="146731" rIns="0" bIns="0" rtlCol="0">
            <a:spAutoFit/>
          </a:bodyPr>
          <a:lstStyle/>
          <a:p>
            <a:pPr marL="230441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Top</a:t>
            </a:r>
            <a:r>
              <a:rPr spc="-55" dirty="0"/>
              <a:t> </a:t>
            </a:r>
            <a:r>
              <a:rPr dirty="0"/>
              <a:t>responses</a:t>
            </a:r>
            <a:r>
              <a:rPr spc="-5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test</a:t>
            </a:r>
            <a:r>
              <a:rPr spc="-50" dirty="0"/>
              <a:t> </a:t>
            </a:r>
            <a:r>
              <a:rPr spc="-25" dirty="0"/>
              <a:t>set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5840">
              <a:lnSpc>
                <a:spcPct val="100000"/>
              </a:lnSpc>
              <a:spcBef>
                <a:spcPts val="100"/>
              </a:spcBef>
            </a:pPr>
            <a:r>
              <a:rPr dirty="0"/>
              <a:t>Sound</a:t>
            </a:r>
            <a:r>
              <a:rPr spc="-70" dirty="0"/>
              <a:t> </a:t>
            </a:r>
            <a:r>
              <a:rPr dirty="0"/>
              <a:t>source</a:t>
            </a:r>
            <a:r>
              <a:rPr spc="-70" dirty="0"/>
              <a:t> </a:t>
            </a:r>
            <a:r>
              <a:rPr spc="-10" dirty="0"/>
              <a:t>localization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232" y="4315293"/>
            <a:ext cx="674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Owens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Efros,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Audio-</a:t>
            </a:r>
            <a:r>
              <a:rPr sz="1200" i="1" dirty="0">
                <a:latin typeface="Arial"/>
                <a:cs typeface="Arial"/>
              </a:rPr>
              <a:t>visual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scene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analysis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with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self-</a:t>
            </a:r>
            <a:r>
              <a:rPr sz="1200" i="1" dirty="0">
                <a:latin typeface="Arial"/>
                <a:cs typeface="Arial"/>
              </a:rPr>
              <a:t>supervised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multisensory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features,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ECCV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2018 </a:t>
            </a:r>
            <a:r>
              <a:rPr sz="1200" i="1" dirty="0">
                <a:latin typeface="Arial"/>
                <a:cs typeface="Arial"/>
              </a:rPr>
              <a:t>Arandjelović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and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Zisserman,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ECCV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2018;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Senocak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CVPR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2018;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Kidron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al.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CVPR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2005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5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022" y="571521"/>
            <a:ext cx="7063932" cy="3639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051" y="2271815"/>
            <a:ext cx="8418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latin typeface="Arial"/>
                <a:cs typeface="Arial"/>
              </a:rPr>
              <a:t>Next</a:t>
            </a:r>
            <a:r>
              <a:rPr sz="2800" b="0" spc="-10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time:</a:t>
            </a:r>
            <a:r>
              <a:rPr sz="2800" b="0" spc="-10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Image</a:t>
            </a:r>
            <a:r>
              <a:rPr sz="2800" b="0" spc="-100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Segmentation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6525" y="4781100"/>
            <a:ext cx="142240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675" y="142669"/>
            <a:ext cx="7505700" cy="93789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b="0" dirty="0">
                <a:latin typeface="Arial"/>
                <a:cs typeface="Arial"/>
              </a:rPr>
              <a:t>Problem:</a:t>
            </a:r>
            <a:r>
              <a:rPr sz="3200" b="0" spc="-5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Videos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are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big!</a:t>
            </a:r>
            <a:endParaRPr sz="3200">
              <a:latin typeface="Arial"/>
              <a:cs typeface="Arial"/>
            </a:endParaRPr>
          </a:p>
          <a:p>
            <a:pPr marL="2807335">
              <a:lnSpc>
                <a:spcPct val="100000"/>
              </a:lnSpc>
              <a:spcBef>
                <a:spcPts val="325"/>
              </a:spcBef>
            </a:pPr>
            <a:r>
              <a:rPr sz="2100" b="0" dirty="0">
                <a:latin typeface="Arial"/>
                <a:cs typeface="Arial"/>
              </a:rPr>
              <a:t>Videos</a:t>
            </a:r>
            <a:r>
              <a:rPr sz="2100" b="0" spc="-30" dirty="0">
                <a:latin typeface="Arial"/>
                <a:cs typeface="Arial"/>
              </a:rPr>
              <a:t> </a:t>
            </a:r>
            <a:r>
              <a:rPr sz="2100" b="0" dirty="0">
                <a:latin typeface="Arial"/>
                <a:cs typeface="Arial"/>
              </a:rPr>
              <a:t>are</a:t>
            </a:r>
            <a:r>
              <a:rPr sz="2100" b="0" spc="-20" dirty="0">
                <a:latin typeface="Arial"/>
                <a:cs typeface="Arial"/>
              </a:rPr>
              <a:t> </a:t>
            </a:r>
            <a:r>
              <a:rPr sz="2100" b="0" dirty="0">
                <a:latin typeface="Arial"/>
                <a:cs typeface="Arial"/>
              </a:rPr>
              <a:t>~30</a:t>
            </a:r>
            <a:r>
              <a:rPr sz="2100" b="0" spc="-20" dirty="0">
                <a:latin typeface="Arial"/>
                <a:cs typeface="Arial"/>
              </a:rPr>
              <a:t> </a:t>
            </a:r>
            <a:r>
              <a:rPr sz="2100" b="0" dirty="0">
                <a:latin typeface="Arial"/>
                <a:cs typeface="Arial"/>
              </a:rPr>
              <a:t>frames</a:t>
            </a:r>
            <a:r>
              <a:rPr sz="2100" b="0" spc="-20" dirty="0">
                <a:latin typeface="Arial"/>
                <a:cs typeface="Arial"/>
              </a:rPr>
              <a:t> </a:t>
            </a:r>
            <a:r>
              <a:rPr sz="2100" b="0" dirty="0">
                <a:latin typeface="Arial"/>
                <a:cs typeface="Arial"/>
              </a:rPr>
              <a:t>per</a:t>
            </a:r>
            <a:r>
              <a:rPr sz="2100" b="0" spc="-20" dirty="0">
                <a:latin typeface="Arial"/>
                <a:cs typeface="Arial"/>
              </a:rPr>
              <a:t> </a:t>
            </a:r>
            <a:r>
              <a:rPr sz="2100" b="0" dirty="0">
                <a:latin typeface="Arial"/>
                <a:cs typeface="Arial"/>
              </a:rPr>
              <a:t>second</a:t>
            </a:r>
            <a:r>
              <a:rPr sz="2100" b="0" spc="-15" dirty="0">
                <a:latin typeface="Arial"/>
                <a:cs typeface="Arial"/>
              </a:rPr>
              <a:t> </a:t>
            </a:r>
            <a:r>
              <a:rPr sz="2100" b="0" spc="-10" dirty="0">
                <a:latin typeface="Arial"/>
                <a:cs typeface="Arial"/>
              </a:rPr>
              <a:t>(fps)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5887" y="3388695"/>
            <a:ext cx="18472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3189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Input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video: 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754" y="1630433"/>
            <a:ext cx="2322960" cy="17450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96714" y="1375188"/>
            <a:ext cx="464185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254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Size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of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uncompressed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video </a:t>
            </a:r>
            <a:r>
              <a:rPr sz="2100" dirty="0">
                <a:latin typeface="Arial"/>
                <a:cs typeface="Arial"/>
              </a:rPr>
              <a:t>(3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bytes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per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pixel):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latin typeface="Arial"/>
                <a:cs typeface="Arial"/>
              </a:rPr>
              <a:t>SD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(640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x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480):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~1.5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GB</a:t>
            </a:r>
            <a:r>
              <a:rPr sz="2100" b="1" spc="-1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per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minute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latin typeface="Arial"/>
                <a:cs typeface="Arial"/>
              </a:rPr>
              <a:t>HD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(1920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x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1080):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~</a:t>
            </a:r>
            <a:r>
              <a:rPr sz="2100" b="1" dirty="0">
                <a:latin typeface="Arial"/>
                <a:cs typeface="Arial"/>
              </a:rPr>
              <a:t>10</a:t>
            </a:r>
            <a:r>
              <a:rPr sz="2100" b="1" spc="-1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GB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per</a:t>
            </a:r>
            <a:r>
              <a:rPr sz="2100" b="1" spc="-10" dirty="0">
                <a:latin typeface="Arial"/>
                <a:cs typeface="Arial"/>
              </a:rPr>
              <a:t> minute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6714" y="3237851"/>
            <a:ext cx="40132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Solution:</a:t>
            </a:r>
            <a:r>
              <a:rPr sz="2100" spc="-9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Train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on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short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clips:</a:t>
            </a:r>
            <a:r>
              <a:rPr sz="2100" b="1" spc="-50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low </a:t>
            </a:r>
            <a:r>
              <a:rPr sz="2100" dirty="0">
                <a:latin typeface="Arial"/>
                <a:cs typeface="Arial"/>
              </a:rPr>
              <a:t>fps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and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low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spatial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resolution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latin typeface="Arial"/>
                <a:cs typeface="Arial"/>
              </a:rPr>
              <a:t>e.g.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=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16,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H=W=112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latin typeface="Arial"/>
                <a:cs typeface="Arial"/>
              </a:rPr>
              <a:t>(3.2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seconds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at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5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fps,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588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KB)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-72655" y="133350"/>
            <a:ext cx="8662030" cy="633293"/>
          </a:xfrm>
          <a:prstGeom prst="rect">
            <a:avLst/>
          </a:prstGeom>
        </p:spPr>
        <p:txBody>
          <a:bodyPr vert="horz" wrap="square" lIns="0" tIns="131643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14"/>
              </a:spcBef>
            </a:pPr>
            <a:r>
              <a:rPr sz="3200" b="0" dirty="0">
                <a:latin typeface="Arial"/>
                <a:cs typeface="Arial"/>
              </a:rPr>
              <a:t>Training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on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Clips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713" y="1040334"/>
            <a:ext cx="3328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Raw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video</a:t>
            </a:r>
            <a:r>
              <a:rPr sz="2100" dirty="0">
                <a:latin typeface="Arial"/>
                <a:cs typeface="Arial"/>
              </a:rPr>
              <a:t>: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Long,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high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FPS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542" y="1569306"/>
            <a:ext cx="8475345" cy="359410"/>
            <a:chOff x="334542" y="1569306"/>
            <a:chExt cx="8475345" cy="3594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409" y="1582029"/>
              <a:ext cx="461252" cy="3465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9921" y="1580244"/>
              <a:ext cx="461252" cy="3465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7434" y="1580244"/>
              <a:ext cx="461252" cy="3465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946" y="1580244"/>
              <a:ext cx="461252" cy="346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2458" y="1582029"/>
              <a:ext cx="461252" cy="3465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970" y="1576858"/>
              <a:ext cx="465758" cy="3498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2343" y="1575056"/>
              <a:ext cx="465758" cy="349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716" y="1575056"/>
              <a:ext cx="465758" cy="3498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7089" y="1575056"/>
              <a:ext cx="465758" cy="3498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9462" y="1576858"/>
              <a:ext cx="465758" cy="3498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1835" y="1571108"/>
              <a:ext cx="465758" cy="3498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208" y="1569306"/>
              <a:ext cx="465758" cy="3498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6580" y="1569306"/>
              <a:ext cx="465758" cy="3498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954" y="1569306"/>
              <a:ext cx="465758" cy="3498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1327" y="1571108"/>
              <a:ext cx="465757" cy="349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42" y="1582029"/>
              <a:ext cx="461252" cy="3465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700" y="1569306"/>
              <a:ext cx="465757" cy="349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5070</Words>
  <Application>Microsoft Macintosh PowerPoint</Application>
  <PresentationFormat>On-screen Show (16:9)</PresentationFormat>
  <Paragraphs>877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Times New Roman</vt:lpstr>
      <vt:lpstr>Office Theme</vt:lpstr>
      <vt:lpstr>Module 7: Video Action Recognition</vt:lpstr>
      <vt:lpstr>Recall: (2D) Image classification</vt:lpstr>
      <vt:lpstr>PowerPoint Presentation</vt:lpstr>
      <vt:lpstr>Today: Video = 2D + Time</vt:lpstr>
      <vt:lpstr>Example task: Video Classification</vt:lpstr>
      <vt:lpstr>Example task: Video Classification</vt:lpstr>
      <vt:lpstr>Problem: Videos are big!</vt:lpstr>
      <vt:lpstr>Problem: Videos are big! Videos are ~30 frames per second (fps)</vt:lpstr>
      <vt:lpstr>Training on Clips</vt:lpstr>
      <vt:lpstr>Training on Clips</vt:lpstr>
      <vt:lpstr>Training on Clips</vt:lpstr>
      <vt:lpstr>Video Classification: Single-Frame CNN</vt:lpstr>
      <vt:lpstr>Video Classification: Late Fusion (with FC layers)</vt:lpstr>
      <vt:lpstr>Video Classification: Late Fusion (with pooling)</vt:lpstr>
      <vt:lpstr>Video Classification: Late Fusion (with pooling)</vt:lpstr>
      <vt:lpstr>Video Classification: Early Fusion</vt:lpstr>
      <vt:lpstr>Video Classification: Early Fusion</vt:lpstr>
      <vt:lpstr>Video Classification: 3D CNN</vt:lpstr>
      <vt:lpstr>Convolution Layer</vt:lpstr>
      <vt:lpstr>3D Convolution</vt:lpstr>
      <vt:lpstr>2D Conv (Early Fusion) vs 3D Conv (3D CNN)</vt:lpstr>
      <vt:lpstr>2D Conv (Early Fusion) vs 3D Conv (3D CNN)</vt:lpstr>
      <vt:lpstr>2D Conv (Early Fusion) vs 3D Conv (3D CNN)</vt:lpstr>
      <vt:lpstr>2D Conv (Early Fusion) vs 3D Conv (3D CNN)</vt:lpstr>
      <vt:lpstr>2D Conv (Early Fusion) vs 3D Conv (3D CNN)</vt:lpstr>
      <vt:lpstr>2D Conv (Early Fusion) vs 3D Conv (3D CNN)</vt:lpstr>
      <vt:lpstr>Example Video Dataset: Sports-1M</vt:lpstr>
      <vt:lpstr>Early Fusion vs Late Fusion vs 3D CNN</vt:lpstr>
      <vt:lpstr>C3D: The VGG of 3D CNNs</vt:lpstr>
      <vt:lpstr>C3D: The VGG of 3D CNNs</vt:lpstr>
      <vt:lpstr>Early Fusion vs Late Fusion vs 3D CNN</vt:lpstr>
      <vt:lpstr>Measuring Motion: Optical Flow</vt:lpstr>
      <vt:lpstr>Measuring Motion: Optical Flow</vt:lpstr>
      <vt:lpstr>Optical Flow highlights</vt:lpstr>
      <vt:lpstr>Separating Motion and Appearance: Two-Stream Networks</vt:lpstr>
      <vt:lpstr>Separating Motion and Appearance: Two-Stream Networks</vt:lpstr>
      <vt:lpstr>Modeling long-term temporal structure</vt:lpstr>
      <vt:lpstr>Modeling long-term temporal structure</vt:lpstr>
      <vt:lpstr>Modeling long-term temporal structure</vt:lpstr>
      <vt:lpstr>Modeling long-term temporal structure</vt:lpstr>
      <vt:lpstr>Modeling long-term temporal structure</vt:lpstr>
      <vt:lpstr>Modeling long-term temporal structure</vt:lpstr>
      <vt:lpstr>Modeling long-term temporal structure</vt:lpstr>
      <vt:lpstr>Modeling long-term temporal structure</vt:lpstr>
      <vt:lpstr>Recall: Multi-layer RNN</vt:lpstr>
      <vt:lpstr>Recurrent Convolutional Network</vt:lpstr>
      <vt:lpstr>Recurrent Convolutional Network</vt:lpstr>
      <vt:lpstr>Recurrent Convolutional Network</vt:lpstr>
      <vt:lpstr>Recurrent Convolutional Network</vt:lpstr>
      <vt:lpstr>Modeling long-term temporal structure</vt:lpstr>
      <vt:lpstr>Modeling long-term temporal structure</vt:lpstr>
      <vt:lpstr>Inflating 2D Networks to 3D (I3D)</vt:lpstr>
      <vt:lpstr>Inflating 2D Networks to 3D (I3D)</vt:lpstr>
      <vt:lpstr>Inflating 2D Networks to 3D (I3D)</vt:lpstr>
      <vt:lpstr>Inflating 2D Networks to 3D (I3D)</vt:lpstr>
      <vt:lpstr>Inflating 2D Networks to 3D (I3D)</vt:lpstr>
      <vt:lpstr>Vision Transformers for Video Factorized attention: Attend over space / time Pooling module: Reduce number of tokens</vt:lpstr>
      <vt:lpstr>Vision Transformers for Video</vt:lpstr>
      <vt:lpstr>Visualizing Video Models</vt:lpstr>
      <vt:lpstr>Can you guess the action?</vt:lpstr>
      <vt:lpstr>Can you guess the action?</vt:lpstr>
      <vt:lpstr>Can you guess the action?</vt:lpstr>
      <vt:lpstr>Can you guess the action?</vt:lpstr>
      <vt:lpstr>So far: Classify short clips</vt:lpstr>
      <vt:lpstr>Temporal Action Localization</vt:lpstr>
      <vt:lpstr>Spatio-Temporal Detection</vt:lpstr>
      <vt:lpstr>Today: Temporal Stream</vt:lpstr>
      <vt:lpstr>Visually-guided audio source separation</vt:lpstr>
      <vt:lpstr>PowerPoint Presentation</vt:lpstr>
      <vt:lpstr>Audio as a preview mechanism for efficient action recognition in untrimmed videos</vt:lpstr>
      <vt:lpstr>Multimodal Video Understanding</vt:lpstr>
      <vt:lpstr>Learning audio-visual synchronization</vt:lpstr>
      <vt:lpstr>Learning audio-visual synchronization</vt:lpstr>
      <vt:lpstr>Learning audio-visual synchronization</vt:lpstr>
      <vt:lpstr>Learning audio-visual synchronization</vt:lpstr>
      <vt:lpstr>Top responses in test set</vt:lpstr>
      <vt:lpstr>Sound source localization</vt:lpstr>
      <vt:lpstr>Next time: Image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10_ Video_Understanding.pptx</dc:title>
  <cp:lastModifiedBy>Microsoft Office User</cp:lastModifiedBy>
  <cp:revision>64</cp:revision>
  <dcterms:created xsi:type="dcterms:W3CDTF">2023-10-12T20:44:58Z</dcterms:created>
  <dcterms:modified xsi:type="dcterms:W3CDTF">2023-10-12T23:03:42Z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